
<file path=[Content_Types].xml><?xml version="1.0" encoding="utf-8"?>
<Types xmlns="http://schemas.openxmlformats.org/package/2006/content-types">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6" r:id="rId2"/>
    <p:sldId id="259" r:id="rId3"/>
    <p:sldId id="257" r:id="rId4"/>
    <p:sldId id="262" r:id="rId5"/>
    <p:sldId id="264" r:id="rId6"/>
    <p:sldId id="268" r:id="rId7"/>
    <p:sldId id="263" r:id="rId8"/>
    <p:sldId id="260" r:id="rId9"/>
    <p:sldId id="265" r:id="rId10"/>
    <p:sldId id="261" r:id="rId11"/>
    <p:sldId id="266" r:id="rId12"/>
    <p:sldId id="269" r:id="rId13"/>
    <p:sldId id="258" r:id="rId1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98"/>
  </p:normalViewPr>
  <p:slideViewPr>
    <p:cSldViewPr snapToGrid="0" snapToObjects="1">
      <p:cViewPr varScale="1">
        <p:scale>
          <a:sx n="88" d="100"/>
          <a:sy n="88" d="100"/>
        </p:scale>
        <p:origin x="94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CED7D4-EFCE-E844-B701-F01E9213E7D1}" type="datetimeFigureOut">
              <a:rPr lang="nl-NL" smtClean="0"/>
              <a:t>08-05-19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8D14A9-967C-484E-AEE6-EBF5FDEBF876}" type="slidenum">
              <a:rPr lang="nl-NL" smtClean="0"/>
              <a:t>‹nr.›</a:t>
            </a:fld>
            <a:endParaRPr lang="nl-NL"/>
          </a:p>
        </p:txBody>
      </p:sp>
    </p:spTree>
    <p:extLst>
      <p:ext uri="{BB962C8B-B14F-4D97-AF65-F5344CB8AC3E}">
        <p14:creationId xmlns:p14="http://schemas.microsoft.com/office/powerpoint/2010/main" val="276416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http://kinder-</a:t>
            </a:r>
            <a:r>
              <a:rPr lang="nl-NL" dirty="0" err="1"/>
              <a:t>ehbo.webnode.nl</a:t>
            </a:r>
            <a:r>
              <a:rPr lang="nl-NL" dirty="0"/>
              <a:t>/</a:t>
            </a:r>
          </a:p>
        </p:txBody>
      </p:sp>
      <p:sp>
        <p:nvSpPr>
          <p:cNvPr id="4" name="Tijdelijke aanduiding voor dianummer 3"/>
          <p:cNvSpPr>
            <a:spLocks noGrp="1"/>
          </p:cNvSpPr>
          <p:nvPr>
            <p:ph type="sldNum" sz="quarter" idx="10"/>
          </p:nvPr>
        </p:nvSpPr>
        <p:spPr/>
        <p:txBody>
          <a:bodyPr/>
          <a:lstStyle/>
          <a:p>
            <a:fld id="{0C5A8796-F435-5347-B14F-51B611AA617B}" type="slidenum">
              <a:rPr lang="nl-NL" smtClean="0"/>
              <a:t>6</a:t>
            </a:fld>
            <a:endParaRPr lang="nl-NL"/>
          </a:p>
        </p:txBody>
      </p:sp>
    </p:spTree>
    <p:extLst>
      <p:ext uri="{BB962C8B-B14F-4D97-AF65-F5344CB8AC3E}">
        <p14:creationId xmlns:p14="http://schemas.microsoft.com/office/powerpoint/2010/main" val="3951482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http://mens-en-</a:t>
            </a:r>
            <a:r>
              <a:rPr lang="nl-NL" dirty="0" err="1"/>
              <a:t>gezondheid.infonu.nl</a:t>
            </a:r>
            <a:r>
              <a:rPr lang="nl-NL" dirty="0"/>
              <a:t>/kinderen/37973-beknelde-vingers-en-blauwe-nagels-bij-kinderen.html</a:t>
            </a:r>
          </a:p>
        </p:txBody>
      </p:sp>
      <p:sp>
        <p:nvSpPr>
          <p:cNvPr id="4" name="Tijdelijke aanduiding voor dianummer 3"/>
          <p:cNvSpPr>
            <a:spLocks noGrp="1"/>
          </p:cNvSpPr>
          <p:nvPr>
            <p:ph type="sldNum" sz="quarter" idx="10"/>
          </p:nvPr>
        </p:nvSpPr>
        <p:spPr/>
        <p:txBody>
          <a:bodyPr/>
          <a:lstStyle/>
          <a:p>
            <a:fld id="{0C5A8796-F435-5347-B14F-51B611AA617B}" type="slidenum">
              <a:rPr lang="nl-NL" smtClean="0"/>
              <a:t>8</a:t>
            </a:fld>
            <a:endParaRPr lang="nl-NL"/>
          </a:p>
        </p:txBody>
      </p:sp>
    </p:spTree>
    <p:extLst>
      <p:ext uri="{BB962C8B-B14F-4D97-AF65-F5344CB8AC3E}">
        <p14:creationId xmlns:p14="http://schemas.microsoft.com/office/powerpoint/2010/main" val="237898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0C5A8796-F435-5347-B14F-51B611AA617B}" type="slidenum">
              <a:rPr lang="nl-NL" smtClean="0"/>
              <a:t>10</a:t>
            </a:fld>
            <a:endParaRPr lang="nl-NL"/>
          </a:p>
        </p:txBody>
      </p:sp>
    </p:spTree>
    <p:extLst>
      <p:ext uri="{BB962C8B-B14F-4D97-AF65-F5344CB8AC3E}">
        <p14:creationId xmlns:p14="http://schemas.microsoft.com/office/powerpoint/2010/main" val="923622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29A6B0-88B2-AE44-8C49-D0BA410B6FF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4D291C29-2EED-9D40-8449-713DE12028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08C3424-BBC7-F84F-ACF5-BD899CB77DCF}"/>
              </a:ext>
            </a:extLst>
          </p:cNvPr>
          <p:cNvSpPr>
            <a:spLocks noGrp="1"/>
          </p:cNvSpPr>
          <p:nvPr>
            <p:ph type="dt" sz="half" idx="10"/>
          </p:nvPr>
        </p:nvSpPr>
        <p:spPr/>
        <p:txBody>
          <a:bodyPr/>
          <a:lstStyle/>
          <a:p>
            <a:fld id="{C213C23A-A107-7E48-906E-968DE34F665A}" type="datetimeFigureOut">
              <a:rPr lang="nl-NL" smtClean="0"/>
              <a:t>08-05-19</a:t>
            </a:fld>
            <a:endParaRPr lang="nl-NL"/>
          </a:p>
        </p:txBody>
      </p:sp>
      <p:sp>
        <p:nvSpPr>
          <p:cNvPr id="5" name="Tijdelijke aanduiding voor voettekst 4">
            <a:extLst>
              <a:ext uri="{FF2B5EF4-FFF2-40B4-BE49-F238E27FC236}">
                <a16:creationId xmlns:a16="http://schemas.microsoft.com/office/drawing/2014/main" id="{795DD868-3CCB-9349-A9F2-05B24FE807A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2D38CE-E080-0844-8494-0A187DA17A4A}"/>
              </a:ext>
            </a:extLst>
          </p:cNvPr>
          <p:cNvSpPr>
            <a:spLocks noGrp="1"/>
          </p:cNvSpPr>
          <p:nvPr>
            <p:ph type="sldNum" sz="quarter" idx="12"/>
          </p:nvPr>
        </p:nvSpPr>
        <p:spPr/>
        <p:txBody>
          <a:bodyPr/>
          <a:lstStyle/>
          <a:p>
            <a:fld id="{327B2021-4CC0-9F49-ABFB-CD31677E6F03}" type="slidenum">
              <a:rPr lang="nl-NL" smtClean="0"/>
              <a:t>‹nr.›</a:t>
            </a:fld>
            <a:endParaRPr lang="nl-NL"/>
          </a:p>
        </p:txBody>
      </p:sp>
    </p:spTree>
    <p:extLst>
      <p:ext uri="{BB962C8B-B14F-4D97-AF65-F5344CB8AC3E}">
        <p14:creationId xmlns:p14="http://schemas.microsoft.com/office/powerpoint/2010/main" val="1254740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5258BB-389F-764A-BD25-CE5C5FFBD84B}"/>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447C12EC-E27E-5E43-BE99-B503F762504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E70282C-A50A-3942-9593-210A1EBBC15B}"/>
              </a:ext>
            </a:extLst>
          </p:cNvPr>
          <p:cNvSpPr>
            <a:spLocks noGrp="1"/>
          </p:cNvSpPr>
          <p:nvPr>
            <p:ph type="dt" sz="half" idx="10"/>
          </p:nvPr>
        </p:nvSpPr>
        <p:spPr/>
        <p:txBody>
          <a:bodyPr/>
          <a:lstStyle/>
          <a:p>
            <a:fld id="{C213C23A-A107-7E48-906E-968DE34F665A}" type="datetimeFigureOut">
              <a:rPr lang="nl-NL" smtClean="0"/>
              <a:t>08-05-19</a:t>
            </a:fld>
            <a:endParaRPr lang="nl-NL"/>
          </a:p>
        </p:txBody>
      </p:sp>
      <p:sp>
        <p:nvSpPr>
          <p:cNvPr id="5" name="Tijdelijke aanduiding voor voettekst 4">
            <a:extLst>
              <a:ext uri="{FF2B5EF4-FFF2-40B4-BE49-F238E27FC236}">
                <a16:creationId xmlns:a16="http://schemas.microsoft.com/office/drawing/2014/main" id="{3CE2FC2A-E813-C848-A78C-9C1E5531069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ADC51CC-A670-864C-A1D0-DD1355DE7F57}"/>
              </a:ext>
            </a:extLst>
          </p:cNvPr>
          <p:cNvSpPr>
            <a:spLocks noGrp="1"/>
          </p:cNvSpPr>
          <p:nvPr>
            <p:ph type="sldNum" sz="quarter" idx="12"/>
          </p:nvPr>
        </p:nvSpPr>
        <p:spPr/>
        <p:txBody>
          <a:bodyPr/>
          <a:lstStyle/>
          <a:p>
            <a:fld id="{327B2021-4CC0-9F49-ABFB-CD31677E6F03}" type="slidenum">
              <a:rPr lang="nl-NL" smtClean="0"/>
              <a:t>‹nr.›</a:t>
            </a:fld>
            <a:endParaRPr lang="nl-NL"/>
          </a:p>
        </p:txBody>
      </p:sp>
    </p:spTree>
    <p:extLst>
      <p:ext uri="{BB962C8B-B14F-4D97-AF65-F5344CB8AC3E}">
        <p14:creationId xmlns:p14="http://schemas.microsoft.com/office/powerpoint/2010/main" val="2783254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058B6F0-A032-8546-AA49-AE23190F02FB}"/>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407EB6AB-067D-FE4A-A80A-D648E7CD677C}"/>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16CEE467-3ED6-184F-B767-6880DC8B21FC}"/>
              </a:ext>
            </a:extLst>
          </p:cNvPr>
          <p:cNvSpPr>
            <a:spLocks noGrp="1"/>
          </p:cNvSpPr>
          <p:nvPr>
            <p:ph type="dt" sz="half" idx="10"/>
          </p:nvPr>
        </p:nvSpPr>
        <p:spPr/>
        <p:txBody>
          <a:bodyPr/>
          <a:lstStyle/>
          <a:p>
            <a:fld id="{C213C23A-A107-7E48-906E-968DE34F665A}" type="datetimeFigureOut">
              <a:rPr lang="nl-NL" smtClean="0"/>
              <a:t>08-05-19</a:t>
            </a:fld>
            <a:endParaRPr lang="nl-NL"/>
          </a:p>
        </p:txBody>
      </p:sp>
      <p:sp>
        <p:nvSpPr>
          <p:cNvPr id="5" name="Tijdelijke aanduiding voor voettekst 4">
            <a:extLst>
              <a:ext uri="{FF2B5EF4-FFF2-40B4-BE49-F238E27FC236}">
                <a16:creationId xmlns:a16="http://schemas.microsoft.com/office/drawing/2014/main" id="{69C0E03A-F481-224D-94D8-C45D3FEACD93}"/>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016A05F-10C3-2C47-9171-672EF4F1EB1F}"/>
              </a:ext>
            </a:extLst>
          </p:cNvPr>
          <p:cNvSpPr>
            <a:spLocks noGrp="1"/>
          </p:cNvSpPr>
          <p:nvPr>
            <p:ph type="sldNum" sz="quarter" idx="12"/>
          </p:nvPr>
        </p:nvSpPr>
        <p:spPr/>
        <p:txBody>
          <a:bodyPr/>
          <a:lstStyle/>
          <a:p>
            <a:fld id="{327B2021-4CC0-9F49-ABFB-CD31677E6F03}" type="slidenum">
              <a:rPr lang="nl-NL" smtClean="0"/>
              <a:t>‹nr.›</a:t>
            </a:fld>
            <a:endParaRPr lang="nl-NL"/>
          </a:p>
        </p:txBody>
      </p:sp>
    </p:spTree>
    <p:extLst>
      <p:ext uri="{BB962C8B-B14F-4D97-AF65-F5344CB8AC3E}">
        <p14:creationId xmlns:p14="http://schemas.microsoft.com/office/powerpoint/2010/main" val="805261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CE58F-4FFE-0740-9F98-DDD7229A2DF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06A24A7-3CA5-4146-B017-A8D6EEA2592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4A20D7-A83E-4649-8B94-E43FA6A57B31}"/>
              </a:ext>
            </a:extLst>
          </p:cNvPr>
          <p:cNvSpPr>
            <a:spLocks noGrp="1"/>
          </p:cNvSpPr>
          <p:nvPr>
            <p:ph type="dt" sz="half" idx="10"/>
          </p:nvPr>
        </p:nvSpPr>
        <p:spPr/>
        <p:txBody>
          <a:bodyPr/>
          <a:lstStyle/>
          <a:p>
            <a:fld id="{C213C23A-A107-7E48-906E-968DE34F665A}" type="datetimeFigureOut">
              <a:rPr lang="nl-NL" smtClean="0"/>
              <a:t>08-05-19</a:t>
            </a:fld>
            <a:endParaRPr lang="nl-NL"/>
          </a:p>
        </p:txBody>
      </p:sp>
      <p:sp>
        <p:nvSpPr>
          <p:cNvPr id="5" name="Tijdelijke aanduiding voor voettekst 4">
            <a:extLst>
              <a:ext uri="{FF2B5EF4-FFF2-40B4-BE49-F238E27FC236}">
                <a16:creationId xmlns:a16="http://schemas.microsoft.com/office/drawing/2014/main" id="{22ED7307-B21C-A845-8408-60E5C21B39E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A750061-F04A-624A-B0EF-4E4EB1CA423F}"/>
              </a:ext>
            </a:extLst>
          </p:cNvPr>
          <p:cNvSpPr>
            <a:spLocks noGrp="1"/>
          </p:cNvSpPr>
          <p:nvPr>
            <p:ph type="sldNum" sz="quarter" idx="12"/>
          </p:nvPr>
        </p:nvSpPr>
        <p:spPr/>
        <p:txBody>
          <a:bodyPr/>
          <a:lstStyle/>
          <a:p>
            <a:fld id="{327B2021-4CC0-9F49-ABFB-CD31677E6F03}" type="slidenum">
              <a:rPr lang="nl-NL" smtClean="0"/>
              <a:t>‹nr.›</a:t>
            </a:fld>
            <a:endParaRPr lang="nl-NL"/>
          </a:p>
        </p:txBody>
      </p:sp>
    </p:spTree>
    <p:extLst>
      <p:ext uri="{BB962C8B-B14F-4D97-AF65-F5344CB8AC3E}">
        <p14:creationId xmlns:p14="http://schemas.microsoft.com/office/powerpoint/2010/main" val="23650366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F39FF-C17D-6F4E-9C73-40BFE0CCFC13}"/>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E59CA5C4-86A6-384B-9CF5-48A858623BB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50F7891-37B1-514B-82A5-D3DEB6935AD0}"/>
              </a:ext>
            </a:extLst>
          </p:cNvPr>
          <p:cNvSpPr>
            <a:spLocks noGrp="1"/>
          </p:cNvSpPr>
          <p:nvPr>
            <p:ph type="dt" sz="half" idx="10"/>
          </p:nvPr>
        </p:nvSpPr>
        <p:spPr/>
        <p:txBody>
          <a:bodyPr/>
          <a:lstStyle/>
          <a:p>
            <a:fld id="{C213C23A-A107-7E48-906E-968DE34F665A}" type="datetimeFigureOut">
              <a:rPr lang="nl-NL" smtClean="0"/>
              <a:t>08-05-19</a:t>
            </a:fld>
            <a:endParaRPr lang="nl-NL"/>
          </a:p>
        </p:txBody>
      </p:sp>
      <p:sp>
        <p:nvSpPr>
          <p:cNvPr id="5" name="Tijdelijke aanduiding voor voettekst 4">
            <a:extLst>
              <a:ext uri="{FF2B5EF4-FFF2-40B4-BE49-F238E27FC236}">
                <a16:creationId xmlns:a16="http://schemas.microsoft.com/office/drawing/2014/main" id="{9A997575-5D9D-2844-9C11-297C8E6C87F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66097A-5A2F-CD4F-A828-A84BC76B1E21}"/>
              </a:ext>
            </a:extLst>
          </p:cNvPr>
          <p:cNvSpPr>
            <a:spLocks noGrp="1"/>
          </p:cNvSpPr>
          <p:nvPr>
            <p:ph type="sldNum" sz="quarter" idx="12"/>
          </p:nvPr>
        </p:nvSpPr>
        <p:spPr/>
        <p:txBody>
          <a:bodyPr/>
          <a:lstStyle/>
          <a:p>
            <a:fld id="{327B2021-4CC0-9F49-ABFB-CD31677E6F03}" type="slidenum">
              <a:rPr lang="nl-NL" smtClean="0"/>
              <a:t>‹nr.›</a:t>
            </a:fld>
            <a:endParaRPr lang="nl-NL"/>
          </a:p>
        </p:txBody>
      </p:sp>
    </p:spTree>
    <p:extLst>
      <p:ext uri="{BB962C8B-B14F-4D97-AF65-F5344CB8AC3E}">
        <p14:creationId xmlns:p14="http://schemas.microsoft.com/office/powerpoint/2010/main" val="1963796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512031-9AA4-B645-A147-66D34AB81F9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4972D7F-37A9-0A4D-BCD4-6DEA5B33341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B29F212C-C1DF-5148-AF20-C3C0E1AF204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98B92DD-266C-AA40-AA05-A5593326C9DD}"/>
              </a:ext>
            </a:extLst>
          </p:cNvPr>
          <p:cNvSpPr>
            <a:spLocks noGrp="1"/>
          </p:cNvSpPr>
          <p:nvPr>
            <p:ph type="dt" sz="half" idx="10"/>
          </p:nvPr>
        </p:nvSpPr>
        <p:spPr/>
        <p:txBody>
          <a:bodyPr/>
          <a:lstStyle/>
          <a:p>
            <a:fld id="{C213C23A-A107-7E48-906E-968DE34F665A}" type="datetimeFigureOut">
              <a:rPr lang="nl-NL" smtClean="0"/>
              <a:t>08-05-19</a:t>
            </a:fld>
            <a:endParaRPr lang="nl-NL"/>
          </a:p>
        </p:txBody>
      </p:sp>
      <p:sp>
        <p:nvSpPr>
          <p:cNvPr id="6" name="Tijdelijke aanduiding voor voettekst 5">
            <a:extLst>
              <a:ext uri="{FF2B5EF4-FFF2-40B4-BE49-F238E27FC236}">
                <a16:creationId xmlns:a16="http://schemas.microsoft.com/office/drawing/2014/main" id="{0F51B629-F160-8640-AE58-EBAF5653BA6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8223C34-4F7D-FE43-805A-FD86EAAA61FC}"/>
              </a:ext>
            </a:extLst>
          </p:cNvPr>
          <p:cNvSpPr>
            <a:spLocks noGrp="1"/>
          </p:cNvSpPr>
          <p:nvPr>
            <p:ph type="sldNum" sz="quarter" idx="12"/>
          </p:nvPr>
        </p:nvSpPr>
        <p:spPr/>
        <p:txBody>
          <a:bodyPr/>
          <a:lstStyle/>
          <a:p>
            <a:fld id="{327B2021-4CC0-9F49-ABFB-CD31677E6F03}" type="slidenum">
              <a:rPr lang="nl-NL" smtClean="0"/>
              <a:t>‹nr.›</a:t>
            </a:fld>
            <a:endParaRPr lang="nl-NL"/>
          </a:p>
        </p:txBody>
      </p:sp>
    </p:spTree>
    <p:extLst>
      <p:ext uri="{BB962C8B-B14F-4D97-AF65-F5344CB8AC3E}">
        <p14:creationId xmlns:p14="http://schemas.microsoft.com/office/powerpoint/2010/main" val="24483314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8E6FBBC-AFF8-034F-8F54-0149C6E613AA}"/>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805FBC9-0531-3043-8393-C0E5153802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2F3AFD21-4B02-D048-92AA-D705584A365C}"/>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500A6A27-EC6A-5E44-8657-9FDC0AF27E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3410289-8CB2-6543-9E52-86DA5452EBB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BFAAC8CF-3E10-784B-BA9A-E067B7849F67}"/>
              </a:ext>
            </a:extLst>
          </p:cNvPr>
          <p:cNvSpPr>
            <a:spLocks noGrp="1"/>
          </p:cNvSpPr>
          <p:nvPr>
            <p:ph type="dt" sz="half" idx="10"/>
          </p:nvPr>
        </p:nvSpPr>
        <p:spPr/>
        <p:txBody>
          <a:bodyPr/>
          <a:lstStyle/>
          <a:p>
            <a:fld id="{C213C23A-A107-7E48-906E-968DE34F665A}" type="datetimeFigureOut">
              <a:rPr lang="nl-NL" smtClean="0"/>
              <a:t>08-05-19</a:t>
            </a:fld>
            <a:endParaRPr lang="nl-NL"/>
          </a:p>
        </p:txBody>
      </p:sp>
      <p:sp>
        <p:nvSpPr>
          <p:cNvPr id="8" name="Tijdelijke aanduiding voor voettekst 7">
            <a:extLst>
              <a:ext uri="{FF2B5EF4-FFF2-40B4-BE49-F238E27FC236}">
                <a16:creationId xmlns:a16="http://schemas.microsoft.com/office/drawing/2014/main" id="{7C9B3A2C-B004-6444-A094-C38A295C34F7}"/>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D0AC7F94-F2C8-964D-BB09-B807EB308360}"/>
              </a:ext>
            </a:extLst>
          </p:cNvPr>
          <p:cNvSpPr>
            <a:spLocks noGrp="1"/>
          </p:cNvSpPr>
          <p:nvPr>
            <p:ph type="sldNum" sz="quarter" idx="12"/>
          </p:nvPr>
        </p:nvSpPr>
        <p:spPr/>
        <p:txBody>
          <a:bodyPr/>
          <a:lstStyle/>
          <a:p>
            <a:fld id="{327B2021-4CC0-9F49-ABFB-CD31677E6F03}" type="slidenum">
              <a:rPr lang="nl-NL" smtClean="0"/>
              <a:t>‹nr.›</a:t>
            </a:fld>
            <a:endParaRPr lang="nl-NL"/>
          </a:p>
        </p:txBody>
      </p:sp>
    </p:spTree>
    <p:extLst>
      <p:ext uri="{BB962C8B-B14F-4D97-AF65-F5344CB8AC3E}">
        <p14:creationId xmlns:p14="http://schemas.microsoft.com/office/powerpoint/2010/main" val="2854069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32DFFA-C249-D947-8E4B-A41BE0AE185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E72610B-668E-8C45-B743-8BF42333851F}"/>
              </a:ext>
            </a:extLst>
          </p:cNvPr>
          <p:cNvSpPr>
            <a:spLocks noGrp="1"/>
          </p:cNvSpPr>
          <p:nvPr>
            <p:ph type="dt" sz="half" idx="10"/>
          </p:nvPr>
        </p:nvSpPr>
        <p:spPr/>
        <p:txBody>
          <a:bodyPr/>
          <a:lstStyle/>
          <a:p>
            <a:fld id="{C213C23A-A107-7E48-906E-968DE34F665A}" type="datetimeFigureOut">
              <a:rPr lang="nl-NL" smtClean="0"/>
              <a:t>08-05-19</a:t>
            </a:fld>
            <a:endParaRPr lang="nl-NL"/>
          </a:p>
        </p:txBody>
      </p:sp>
      <p:sp>
        <p:nvSpPr>
          <p:cNvPr id="4" name="Tijdelijke aanduiding voor voettekst 3">
            <a:extLst>
              <a:ext uri="{FF2B5EF4-FFF2-40B4-BE49-F238E27FC236}">
                <a16:creationId xmlns:a16="http://schemas.microsoft.com/office/drawing/2014/main" id="{7BF70CD9-D87D-7449-B17B-F6C9E213D2C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44834C41-CCF3-5D48-92E2-283A1B4EF7C3}"/>
              </a:ext>
            </a:extLst>
          </p:cNvPr>
          <p:cNvSpPr>
            <a:spLocks noGrp="1"/>
          </p:cNvSpPr>
          <p:nvPr>
            <p:ph type="sldNum" sz="quarter" idx="12"/>
          </p:nvPr>
        </p:nvSpPr>
        <p:spPr/>
        <p:txBody>
          <a:bodyPr/>
          <a:lstStyle/>
          <a:p>
            <a:fld id="{327B2021-4CC0-9F49-ABFB-CD31677E6F03}" type="slidenum">
              <a:rPr lang="nl-NL" smtClean="0"/>
              <a:t>‹nr.›</a:t>
            </a:fld>
            <a:endParaRPr lang="nl-NL"/>
          </a:p>
        </p:txBody>
      </p:sp>
    </p:spTree>
    <p:extLst>
      <p:ext uri="{BB962C8B-B14F-4D97-AF65-F5344CB8AC3E}">
        <p14:creationId xmlns:p14="http://schemas.microsoft.com/office/powerpoint/2010/main" val="372704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8F6857B-5663-3A41-9C49-2CEE34552C12}"/>
              </a:ext>
            </a:extLst>
          </p:cNvPr>
          <p:cNvSpPr>
            <a:spLocks noGrp="1"/>
          </p:cNvSpPr>
          <p:nvPr>
            <p:ph type="dt" sz="half" idx="10"/>
          </p:nvPr>
        </p:nvSpPr>
        <p:spPr/>
        <p:txBody>
          <a:bodyPr/>
          <a:lstStyle/>
          <a:p>
            <a:fld id="{C213C23A-A107-7E48-906E-968DE34F665A}" type="datetimeFigureOut">
              <a:rPr lang="nl-NL" smtClean="0"/>
              <a:t>08-05-19</a:t>
            </a:fld>
            <a:endParaRPr lang="nl-NL"/>
          </a:p>
        </p:txBody>
      </p:sp>
      <p:sp>
        <p:nvSpPr>
          <p:cNvPr id="3" name="Tijdelijke aanduiding voor voettekst 2">
            <a:extLst>
              <a:ext uri="{FF2B5EF4-FFF2-40B4-BE49-F238E27FC236}">
                <a16:creationId xmlns:a16="http://schemas.microsoft.com/office/drawing/2014/main" id="{0F43FB04-B7F3-D043-BD48-DE3B5671A7C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0F995CC7-6A9F-844F-8263-150010637D2D}"/>
              </a:ext>
            </a:extLst>
          </p:cNvPr>
          <p:cNvSpPr>
            <a:spLocks noGrp="1"/>
          </p:cNvSpPr>
          <p:nvPr>
            <p:ph type="sldNum" sz="quarter" idx="12"/>
          </p:nvPr>
        </p:nvSpPr>
        <p:spPr/>
        <p:txBody>
          <a:bodyPr/>
          <a:lstStyle/>
          <a:p>
            <a:fld id="{327B2021-4CC0-9F49-ABFB-CD31677E6F03}" type="slidenum">
              <a:rPr lang="nl-NL" smtClean="0"/>
              <a:t>‹nr.›</a:t>
            </a:fld>
            <a:endParaRPr lang="nl-NL"/>
          </a:p>
        </p:txBody>
      </p:sp>
    </p:spTree>
    <p:extLst>
      <p:ext uri="{BB962C8B-B14F-4D97-AF65-F5344CB8AC3E}">
        <p14:creationId xmlns:p14="http://schemas.microsoft.com/office/powerpoint/2010/main" val="128474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63D976-9AB3-4F45-8D04-FC02B164441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E784492-0A8A-3D4F-8D18-4C874B8B27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BDEA9B8-B42C-F341-AB08-3055E3E834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CF29D4F-841C-6643-8EC9-655BCFE666F4}"/>
              </a:ext>
            </a:extLst>
          </p:cNvPr>
          <p:cNvSpPr>
            <a:spLocks noGrp="1"/>
          </p:cNvSpPr>
          <p:nvPr>
            <p:ph type="dt" sz="half" idx="10"/>
          </p:nvPr>
        </p:nvSpPr>
        <p:spPr/>
        <p:txBody>
          <a:bodyPr/>
          <a:lstStyle/>
          <a:p>
            <a:fld id="{C213C23A-A107-7E48-906E-968DE34F665A}" type="datetimeFigureOut">
              <a:rPr lang="nl-NL" smtClean="0"/>
              <a:t>08-05-19</a:t>
            </a:fld>
            <a:endParaRPr lang="nl-NL"/>
          </a:p>
        </p:txBody>
      </p:sp>
      <p:sp>
        <p:nvSpPr>
          <p:cNvPr id="6" name="Tijdelijke aanduiding voor voettekst 5">
            <a:extLst>
              <a:ext uri="{FF2B5EF4-FFF2-40B4-BE49-F238E27FC236}">
                <a16:creationId xmlns:a16="http://schemas.microsoft.com/office/drawing/2014/main" id="{5F591560-9FCE-B94B-9E5D-972C15E857F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397A62F-4C7F-0F4F-BF8C-539AC6497B1A}"/>
              </a:ext>
            </a:extLst>
          </p:cNvPr>
          <p:cNvSpPr>
            <a:spLocks noGrp="1"/>
          </p:cNvSpPr>
          <p:nvPr>
            <p:ph type="sldNum" sz="quarter" idx="12"/>
          </p:nvPr>
        </p:nvSpPr>
        <p:spPr/>
        <p:txBody>
          <a:bodyPr/>
          <a:lstStyle/>
          <a:p>
            <a:fld id="{327B2021-4CC0-9F49-ABFB-CD31677E6F03}" type="slidenum">
              <a:rPr lang="nl-NL" smtClean="0"/>
              <a:t>‹nr.›</a:t>
            </a:fld>
            <a:endParaRPr lang="nl-NL"/>
          </a:p>
        </p:txBody>
      </p:sp>
    </p:spTree>
    <p:extLst>
      <p:ext uri="{BB962C8B-B14F-4D97-AF65-F5344CB8AC3E}">
        <p14:creationId xmlns:p14="http://schemas.microsoft.com/office/powerpoint/2010/main" val="62615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1E7E41-0F6D-FE4B-A51E-F0D9CD3CC73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280F7D28-3F95-DF47-90A6-EC91E3B355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EE51B72-C860-F14D-8E42-79C2C773C7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6970B6A-DE27-1E45-B8A6-25A0124B066B}"/>
              </a:ext>
            </a:extLst>
          </p:cNvPr>
          <p:cNvSpPr>
            <a:spLocks noGrp="1"/>
          </p:cNvSpPr>
          <p:nvPr>
            <p:ph type="dt" sz="half" idx="10"/>
          </p:nvPr>
        </p:nvSpPr>
        <p:spPr/>
        <p:txBody>
          <a:bodyPr/>
          <a:lstStyle/>
          <a:p>
            <a:fld id="{C213C23A-A107-7E48-906E-968DE34F665A}" type="datetimeFigureOut">
              <a:rPr lang="nl-NL" smtClean="0"/>
              <a:t>08-05-19</a:t>
            </a:fld>
            <a:endParaRPr lang="nl-NL"/>
          </a:p>
        </p:txBody>
      </p:sp>
      <p:sp>
        <p:nvSpPr>
          <p:cNvPr id="6" name="Tijdelijke aanduiding voor voettekst 5">
            <a:extLst>
              <a:ext uri="{FF2B5EF4-FFF2-40B4-BE49-F238E27FC236}">
                <a16:creationId xmlns:a16="http://schemas.microsoft.com/office/drawing/2014/main" id="{EE2FE007-CB72-E54F-AF9A-B63715C73BAC}"/>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2699E04-2C20-C341-9E62-EF2B97558765}"/>
              </a:ext>
            </a:extLst>
          </p:cNvPr>
          <p:cNvSpPr>
            <a:spLocks noGrp="1"/>
          </p:cNvSpPr>
          <p:nvPr>
            <p:ph type="sldNum" sz="quarter" idx="12"/>
          </p:nvPr>
        </p:nvSpPr>
        <p:spPr/>
        <p:txBody>
          <a:bodyPr/>
          <a:lstStyle/>
          <a:p>
            <a:fld id="{327B2021-4CC0-9F49-ABFB-CD31677E6F03}" type="slidenum">
              <a:rPr lang="nl-NL" smtClean="0"/>
              <a:t>‹nr.›</a:t>
            </a:fld>
            <a:endParaRPr lang="nl-NL"/>
          </a:p>
        </p:txBody>
      </p:sp>
    </p:spTree>
    <p:extLst>
      <p:ext uri="{BB962C8B-B14F-4D97-AF65-F5344CB8AC3E}">
        <p14:creationId xmlns:p14="http://schemas.microsoft.com/office/powerpoint/2010/main" val="627123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B94A42D-0CE9-874C-A0CB-BCFD46E8B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B12DDDE-4F03-9E46-8D85-4FCAB41F19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ECD5AEC-9F25-F74B-AF7D-315B22B60A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13C23A-A107-7E48-906E-968DE34F665A}" type="datetimeFigureOut">
              <a:rPr lang="nl-NL" smtClean="0"/>
              <a:t>08-05-19</a:t>
            </a:fld>
            <a:endParaRPr lang="nl-NL"/>
          </a:p>
        </p:txBody>
      </p:sp>
      <p:sp>
        <p:nvSpPr>
          <p:cNvPr id="5" name="Tijdelijke aanduiding voor voettekst 4">
            <a:extLst>
              <a:ext uri="{FF2B5EF4-FFF2-40B4-BE49-F238E27FC236}">
                <a16:creationId xmlns:a16="http://schemas.microsoft.com/office/drawing/2014/main" id="{1A51639E-A998-FB45-B0A0-E0E7F5175DA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188091E-6C22-7B4B-8675-4907854F6F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7B2021-4CC0-9F49-ABFB-CD31677E6F03}" type="slidenum">
              <a:rPr lang="nl-NL" smtClean="0"/>
              <a:t>‹nr.›</a:t>
            </a:fld>
            <a:endParaRPr lang="nl-NL"/>
          </a:p>
        </p:txBody>
      </p:sp>
    </p:spTree>
    <p:extLst>
      <p:ext uri="{BB962C8B-B14F-4D97-AF65-F5344CB8AC3E}">
        <p14:creationId xmlns:p14="http://schemas.microsoft.com/office/powerpoint/2010/main" val="461821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vg0nIYlRMZ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youtu.be/YgQMXYuh7f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0F1227-3AB6-3745-9859-7B6DB6B5F5F0}"/>
              </a:ext>
            </a:extLst>
          </p:cNvPr>
          <p:cNvSpPr>
            <a:spLocks noGrp="1"/>
          </p:cNvSpPr>
          <p:nvPr>
            <p:ph type="ctrTitle"/>
          </p:nvPr>
        </p:nvSpPr>
        <p:spPr>
          <a:xfrm>
            <a:off x="6746628" y="1783959"/>
            <a:ext cx="4645250" cy="2889114"/>
          </a:xfrm>
        </p:spPr>
        <p:txBody>
          <a:bodyPr anchor="b">
            <a:normAutofit/>
          </a:bodyPr>
          <a:lstStyle/>
          <a:p>
            <a:pPr algn="l"/>
            <a:r>
              <a:rPr lang="nl-NL" dirty="0"/>
              <a:t>Kinder-EHBO</a:t>
            </a:r>
            <a:endParaRPr lang="nl-NL"/>
          </a:p>
        </p:txBody>
      </p:sp>
      <p:sp>
        <p:nvSpPr>
          <p:cNvPr id="3" name="Ondertitel 2">
            <a:extLst>
              <a:ext uri="{FF2B5EF4-FFF2-40B4-BE49-F238E27FC236}">
                <a16:creationId xmlns:a16="http://schemas.microsoft.com/office/drawing/2014/main" id="{B38745FD-5F16-6242-A855-546712EA9C71}"/>
              </a:ext>
            </a:extLst>
          </p:cNvPr>
          <p:cNvSpPr>
            <a:spLocks noGrp="1"/>
          </p:cNvSpPr>
          <p:nvPr>
            <p:ph type="subTitle" idx="1"/>
          </p:nvPr>
        </p:nvSpPr>
        <p:spPr>
          <a:xfrm>
            <a:off x="6746627" y="4750893"/>
            <a:ext cx="4645250" cy="1147863"/>
          </a:xfrm>
        </p:spPr>
        <p:txBody>
          <a:bodyPr anchor="t">
            <a:normAutofit/>
          </a:bodyPr>
          <a:lstStyle/>
          <a:p>
            <a:pPr algn="l"/>
            <a:r>
              <a:rPr lang="nl-NL" sz="2000"/>
              <a:t>Les 6</a:t>
            </a:r>
          </a:p>
        </p:txBody>
      </p:sp>
      <p:sp>
        <p:nvSpPr>
          <p:cNvPr id="9" name="Freeform: Shape 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Afbeelding 3">
            <a:extLst>
              <a:ext uri="{FF2B5EF4-FFF2-40B4-BE49-F238E27FC236}">
                <a16:creationId xmlns:a16="http://schemas.microsoft.com/office/drawing/2014/main" id="{49A3E996-ADB0-E04A-9D36-4BA6C2DCF136}"/>
              </a:ext>
            </a:extLst>
          </p:cNvPr>
          <p:cNvPicPr>
            <a:picLocks noChangeAspect="1"/>
          </p:cNvPicPr>
          <p:nvPr/>
        </p:nvPicPr>
        <p:blipFill rotWithShape="1">
          <a:blip r:embed="rId2"/>
          <a:srcRect r="25196" b="-2"/>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416565148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Piemeltje tussen de rits (</a:t>
            </a:r>
            <a:r>
              <a:rPr lang="nl-NL" dirty="0" err="1"/>
              <a:t>ritsongeluk</a:t>
            </a:r>
            <a:r>
              <a:rPr lang="nl-NL" dirty="0"/>
              <a:t>)</a:t>
            </a:r>
          </a:p>
        </p:txBody>
      </p:sp>
      <p:sp>
        <p:nvSpPr>
          <p:cNvPr id="3" name="Tijdelijke aanduiding voor inhoud 2"/>
          <p:cNvSpPr>
            <a:spLocks noGrp="1"/>
          </p:cNvSpPr>
          <p:nvPr>
            <p:ph idx="1"/>
          </p:nvPr>
        </p:nvSpPr>
        <p:spPr/>
        <p:txBody>
          <a:bodyPr>
            <a:normAutofit lnSpcReduction="10000"/>
          </a:bodyPr>
          <a:lstStyle/>
          <a:p>
            <a:r>
              <a:rPr lang="nl-NL" dirty="0"/>
              <a:t>Het gebeurt op scholen en KDV meer dan je denkt.</a:t>
            </a:r>
          </a:p>
          <a:p>
            <a:r>
              <a:rPr lang="nl-NL" dirty="0"/>
              <a:t>Je wilt een kind helpen en ondertussen ook nog op andere kinderen letten, en dan gaat het mis.</a:t>
            </a:r>
          </a:p>
          <a:p>
            <a:r>
              <a:rPr lang="nl-NL" dirty="0"/>
              <a:t>Tijdens het dichttrekken van de ritssluiting van de broek kan het piemeltje vast komen te zitten.</a:t>
            </a:r>
          </a:p>
          <a:p>
            <a:r>
              <a:rPr lang="nl-NL" dirty="0"/>
              <a:t>Of een kind dat het zelfstandig wil doen, nog niet goed weet waar hij op moet letten. </a:t>
            </a:r>
          </a:p>
          <a:p>
            <a:r>
              <a:rPr lang="nl-NL" dirty="0"/>
              <a:t>Je zult direct moeten handelen, zonder het kind verder in paniek te brengen, zonder pijn te veroorzaken.</a:t>
            </a:r>
          </a:p>
          <a:p>
            <a:r>
              <a:rPr lang="nl-NL" dirty="0"/>
              <a:t>Hoe ga jij dit oplossen?</a:t>
            </a:r>
          </a:p>
        </p:txBody>
      </p:sp>
    </p:spTree>
    <p:extLst>
      <p:ext uri="{BB962C8B-B14F-4D97-AF65-F5344CB8AC3E}">
        <p14:creationId xmlns:p14="http://schemas.microsoft.com/office/powerpoint/2010/main" val="3570698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55DF6E-DE4F-7D4F-BF24-7F8812948FA8}"/>
              </a:ext>
            </a:extLst>
          </p:cNvPr>
          <p:cNvSpPr>
            <a:spLocks noGrp="1"/>
          </p:cNvSpPr>
          <p:nvPr>
            <p:ph type="title"/>
          </p:nvPr>
        </p:nvSpPr>
        <p:spPr/>
        <p:txBody>
          <a:bodyPr/>
          <a:lstStyle/>
          <a:p>
            <a:r>
              <a:rPr lang="nl-NL" dirty="0"/>
              <a:t>Piemeltje tussen de rits</a:t>
            </a:r>
          </a:p>
        </p:txBody>
      </p:sp>
      <p:sp>
        <p:nvSpPr>
          <p:cNvPr id="3" name="Tijdelijke aanduiding voor inhoud 2">
            <a:extLst>
              <a:ext uri="{FF2B5EF4-FFF2-40B4-BE49-F238E27FC236}">
                <a16:creationId xmlns:a16="http://schemas.microsoft.com/office/drawing/2014/main" id="{2BC4760D-7FB2-B247-8D8A-7DD89A0D9FDB}"/>
              </a:ext>
            </a:extLst>
          </p:cNvPr>
          <p:cNvSpPr>
            <a:spLocks noGrp="1"/>
          </p:cNvSpPr>
          <p:nvPr>
            <p:ph idx="1"/>
          </p:nvPr>
        </p:nvSpPr>
        <p:spPr/>
        <p:txBody>
          <a:bodyPr>
            <a:normAutofit fontScale="92500" lnSpcReduction="10000"/>
          </a:bodyPr>
          <a:lstStyle/>
          <a:p>
            <a:r>
              <a:rPr lang="nl-NL" b="1" dirty="0"/>
              <a:t>Hoe krijg je het?</a:t>
            </a:r>
            <a:br>
              <a:rPr lang="nl-NL" dirty="0"/>
            </a:br>
            <a:r>
              <a:rPr lang="nl-NL" dirty="0"/>
              <a:t>Kinderen willen graag alles zelf doen, dus ook aankleden. Hierdoor kan deze pijnlijke situatie ontstaan. Ook een leidster, die te haastig is met dicht ritsen, kan de oorzaak zijn.</a:t>
            </a:r>
          </a:p>
          <a:p>
            <a:r>
              <a:rPr lang="nl-NL" b="1" dirty="0"/>
              <a:t>Wat kun je eraan doen?</a:t>
            </a:r>
            <a:endParaRPr lang="nl-NL" dirty="0"/>
          </a:p>
          <a:p>
            <a:r>
              <a:rPr lang="nl-NL" dirty="0"/>
              <a:t>Kind op de rug leggen (gewicht broek hangt niet meer aan de rits).</a:t>
            </a:r>
          </a:p>
          <a:p>
            <a:r>
              <a:rPr lang="nl-NL" dirty="0"/>
              <a:t>Broek openknippen naast de rits (zorg, dat het kind de schaar niet ziet).</a:t>
            </a:r>
          </a:p>
          <a:p>
            <a:r>
              <a:rPr lang="nl-NL" dirty="0"/>
              <a:t>Voorzichtig proberen de rits open te trekken, lukt het niet naar de dokter gaan.</a:t>
            </a:r>
          </a:p>
          <a:p>
            <a:r>
              <a:rPr lang="nl-NL" dirty="0"/>
              <a:t>Zit er veel voorhuid tussen of is het kind besneden dan naar de dokter gaan.</a:t>
            </a:r>
          </a:p>
          <a:p>
            <a:endParaRPr lang="nl-NL" dirty="0"/>
          </a:p>
        </p:txBody>
      </p:sp>
    </p:spTree>
    <p:extLst>
      <p:ext uri="{BB962C8B-B14F-4D97-AF65-F5344CB8AC3E}">
        <p14:creationId xmlns:p14="http://schemas.microsoft.com/office/powerpoint/2010/main" val="294190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902B8A-04C8-014B-8B97-93077BBEE506}"/>
              </a:ext>
            </a:extLst>
          </p:cNvPr>
          <p:cNvSpPr>
            <a:spLocks noGrp="1"/>
          </p:cNvSpPr>
          <p:nvPr>
            <p:ph type="title"/>
          </p:nvPr>
        </p:nvSpPr>
        <p:spPr/>
        <p:txBody>
          <a:bodyPr/>
          <a:lstStyle/>
          <a:p>
            <a:r>
              <a:rPr lang="nl-NL" dirty="0"/>
              <a:t>Een ongeluk zit soms in een klein hoekje</a:t>
            </a:r>
          </a:p>
        </p:txBody>
      </p:sp>
      <p:sp>
        <p:nvSpPr>
          <p:cNvPr id="3" name="Tijdelijke aanduiding voor inhoud 2">
            <a:extLst>
              <a:ext uri="{FF2B5EF4-FFF2-40B4-BE49-F238E27FC236}">
                <a16:creationId xmlns:a16="http://schemas.microsoft.com/office/drawing/2014/main" id="{6D78B0FC-74F4-3F47-9578-2754D2632B92}"/>
              </a:ext>
            </a:extLst>
          </p:cNvPr>
          <p:cNvSpPr>
            <a:spLocks noGrp="1"/>
          </p:cNvSpPr>
          <p:nvPr>
            <p:ph idx="1"/>
          </p:nvPr>
        </p:nvSpPr>
        <p:spPr/>
        <p:txBody>
          <a:bodyPr>
            <a:normAutofit fontScale="70000" lnSpcReduction="20000"/>
          </a:bodyPr>
          <a:lstStyle/>
          <a:p>
            <a:r>
              <a:rPr lang="nl-NL" dirty="0"/>
              <a:t>Wat mogen de kinderen wel en wat beslist niet? Wat </a:t>
            </a:r>
            <a:r>
              <a:rPr lang="nl-NL"/>
              <a:t>vind jij? </a:t>
            </a:r>
            <a:endParaRPr lang="nl-NL" dirty="0"/>
          </a:p>
          <a:p>
            <a:r>
              <a:rPr lang="nl-NL" dirty="0"/>
              <a:t>Casus: </a:t>
            </a:r>
          </a:p>
          <a:p>
            <a:r>
              <a:rPr lang="nl-NL" dirty="0"/>
              <a:t>Ik werd vandaag gebeld door het </a:t>
            </a:r>
            <a:r>
              <a:rPr lang="nl-NL" dirty="0" err="1"/>
              <a:t>kdv</a:t>
            </a:r>
            <a:r>
              <a:rPr lang="nl-NL" dirty="0"/>
              <a:t> dat er een ander kind op mijn kind was gevallen. Mijn dochter van 5 maanden lag op het speelkleed en een ander kind is bovenop haar gevallen. De leidsters (zeiden ze zelf) zaten er op een bank naast. Ik zelf vind het onverantwoordelijk om een kind van 5 maanden oud op een speelkleed te leggen terwijl er kinderen rondlopen die al kunnen lopen of zelf nog wankel op hun benen staan, omdat ze net lopen.</a:t>
            </a:r>
          </a:p>
          <a:p>
            <a:r>
              <a:rPr lang="nl-NL" dirty="0"/>
              <a:t>Mijn dochter heeft een blauwe plek op haar voorhoofd, een schaafwond op haar linkerwang (vlak bij haar oor), haar andere wang is blauw vanaf haar oog tot aan haar mond en in haar haar heeft ze ook allerlei plekjes zitten. Wij zijn naar de huisartsenpost geweest en daar kwamen we er ook achter dat er op haar rug ook een plekje zat.</a:t>
            </a:r>
          </a:p>
          <a:p>
            <a:r>
              <a:rPr lang="nl-NL" dirty="0"/>
              <a:t>Ik wil nu graag een klacht indienen, maar hoe kan ik dit het beste aanpakken? Ik wil het niet richten naar de leidster, maar naar de veiligheid en dat ze als </a:t>
            </a:r>
            <a:r>
              <a:rPr lang="nl-NL" dirty="0" err="1"/>
              <a:t>kdv</a:t>
            </a:r>
            <a:r>
              <a:rPr lang="nl-NL" dirty="0"/>
              <a:t> nog een keer goed moeten kijken naar hun protocollen. Ik werk zelf met kinderen en weet dat een ongelukje in een klein hoekje kan zitten.</a:t>
            </a:r>
          </a:p>
          <a:p>
            <a:pPr marL="0" indent="0">
              <a:buNone/>
            </a:pPr>
            <a:endParaRPr lang="nl-NL" dirty="0"/>
          </a:p>
        </p:txBody>
      </p:sp>
    </p:spTree>
    <p:extLst>
      <p:ext uri="{BB962C8B-B14F-4D97-AF65-F5344CB8AC3E}">
        <p14:creationId xmlns:p14="http://schemas.microsoft.com/office/powerpoint/2010/main" val="2315208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E1B35F-3ED4-174D-803D-D20865C7CFA1}"/>
              </a:ext>
            </a:extLst>
          </p:cNvPr>
          <p:cNvSpPr>
            <a:spLocks noGrp="1"/>
          </p:cNvSpPr>
          <p:nvPr>
            <p:ph type="title"/>
          </p:nvPr>
        </p:nvSpPr>
        <p:spPr>
          <a:xfrm>
            <a:off x="838200" y="365125"/>
            <a:ext cx="10515600" cy="1325563"/>
          </a:xfrm>
        </p:spPr>
        <p:txBody>
          <a:bodyPr>
            <a:normAutofit/>
          </a:bodyPr>
          <a:lstStyle/>
          <a:p>
            <a:r>
              <a:rPr lang="nl-NL" dirty="0"/>
              <a:t>Blok 2 Theorie </a:t>
            </a:r>
          </a:p>
        </p:txBody>
      </p:sp>
      <p:sp>
        <p:nvSpPr>
          <p:cNvPr id="3" name="Tijdelijke aanduiding voor inhoud 2">
            <a:extLst>
              <a:ext uri="{FF2B5EF4-FFF2-40B4-BE49-F238E27FC236}">
                <a16:creationId xmlns:a16="http://schemas.microsoft.com/office/drawing/2014/main" id="{F1BF202A-957D-4448-BAEB-E7B9B11929FC}"/>
              </a:ext>
            </a:extLst>
          </p:cNvPr>
          <p:cNvSpPr>
            <a:spLocks noGrp="1"/>
          </p:cNvSpPr>
          <p:nvPr>
            <p:ph idx="1"/>
          </p:nvPr>
        </p:nvSpPr>
        <p:spPr>
          <a:xfrm>
            <a:off x="290286" y="1825625"/>
            <a:ext cx="5805714" cy="4351338"/>
          </a:xfrm>
        </p:spPr>
        <p:txBody>
          <a:bodyPr>
            <a:noAutofit/>
          </a:bodyPr>
          <a:lstStyle/>
          <a:p>
            <a:r>
              <a:rPr lang="nl-NL" sz="2400" dirty="0"/>
              <a:t>Zelfstandig werken aan de opdrachten. In totaal zijn dit er 10.</a:t>
            </a:r>
          </a:p>
          <a:p>
            <a:r>
              <a:rPr lang="nl-NL" sz="2400" dirty="0"/>
              <a:t>Neem de opdrachten er nog even bij en kijk of je alles voldoende hebt uitgewerkt.  </a:t>
            </a:r>
          </a:p>
          <a:p>
            <a:r>
              <a:rPr lang="nl-NL" sz="2400" dirty="0"/>
              <a:t>In week 8 alles inleveren via </a:t>
            </a:r>
            <a:r>
              <a:rPr lang="nl-NL" sz="2400" dirty="0" err="1"/>
              <a:t>it’s</a:t>
            </a:r>
            <a:r>
              <a:rPr lang="nl-NL" sz="2400" dirty="0"/>
              <a:t> </a:t>
            </a:r>
            <a:r>
              <a:rPr lang="nl-NL" sz="2400" dirty="0" err="1"/>
              <a:t>learning</a:t>
            </a:r>
            <a:r>
              <a:rPr lang="nl-NL" sz="2400" dirty="0"/>
              <a:t> of uitgeprint in een mapje; let op dat het er verzorgd uitziet.</a:t>
            </a:r>
          </a:p>
          <a:p>
            <a:r>
              <a:rPr lang="nl-NL" sz="2400" dirty="0"/>
              <a:t> </a:t>
            </a:r>
            <a:r>
              <a:rPr lang="nl-NL" b="1" dirty="0">
                <a:ln w="12700">
                  <a:solidFill>
                    <a:schemeClr val="tx2">
                      <a:lumMod val="75000"/>
                    </a:schemeClr>
                  </a:solidFill>
                  <a:prstDash val="solid"/>
                </a:ln>
                <a:solidFill>
                  <a:srgbClr val="FF40FF"/>
                </a:solidFill>
                <a:effectLst>
                  <a:outerShdw dist="38100" dir="2640000" algn="bl" rotWithShape="0">
                    <a:schemeClr val="tx2">
                      <a:lumMod val="75000"/>
                    </a:schemeClr>
                  </a:outerShdw>
                </a:effectLst>
              </a:rPr>
              <a:t>Maak er iets moois van! </a:t>
            </a:r>
            <a:endParaRPr lang="nl-NL" dirty="0">
              <a:solidFill>
                <a:srgbClr val="FF40FF"/>
              </a:solidFill>
            </a:endParaRPr>
          </a:p>
        </p:txBody>
      </p:sp>
      <p:pic>
        <p:nvPicPr>
          <p:cNvPr id="4" name="Afbeelding 3" descr="Afbeelding met tekst&#10;&#10;Automatisch gegenereerde beschrijving">
            <a:extLst>
              <a:ext uri="{FF2B5EF4-FFF2-40B4-BE49-F238E27FC236}">
                <a16:creationId xmlns:a16="http://schemas.microsoft.com/office/drawing/2014/main" id="{A49EDEFE-2E08-0E46-9553-712EC6D73586}"/>
              </a:ext>
            </a:extLst>
          </p:cNvPr>
          <p:cNvPicPr>
            <a:picLocks noChangeAspect="1"/>
          </p:cNvPicPr>
          <p:nvPr/>
        </p:nvPicPr>
        <p:blipFill rotWithShape="1">
          <a:blip r:embed="rId2"/>
          <a:srcRect l="4891" r="12686" b="2"/>
          <a:stretch/>
        </p:blipFill>
        <p:spPr>
          <a:xfrm>
            <a:off x="6284686" y="1904281"/>
            <a:ext cx="5069114" cy="4272681"/>
          </a:xfrm>
          <a:prstGeom prst="rect">
            <a:avLst/>
          </a:prstGeom>
        </p:spPr>
      </p:pic>
    </p:spTree>
    <p:extLst>
      <p:ext uri="{BB962C8B-B14F-4D97-AF65-F5344CB8AC3E}">
        <p14:creationId xmlns:p14="http://schemas.microsoft.com/office/powerpoint/2010/main" val="1054418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B2FB3E5B-BAAD-174F-99B9-29FAC01C4A59}"/>
              </a:ext>
            </a:extLst>
          </p:cNvPr>
          <p:cNvSpPr>
            <a:spLocks noGrp="1"/>
          </p:cNvSpPr>
          <p:nvPr>
            <p:ph type="title"/>
          </p:nvPr>
        </p:nvSpPr>
        <p:spPr>
          <a:xfrm>
            <a:off x="6094105" y="802955"/>
            <a:ext cx="4977976" cy="1454051"/>
          </a:xfrm>
        </p:spPr>
        <p:txBody>
          <a:bodyPr>
            <a:normAutofit/>
          </a:bodyPr>
          <a:lstStyle/>
          <a:p>
            <a:r>
              <a:rPr lang="nl-NL">
                <a:solidFill>
                  <a:srgbClr val="000000"/>
                </a:solidFill>
              </a:rPr>
              <a:t>Vorige keer</a:t>
            </a:r>
          </a:p>
        </p:txBody>
      </p:sp>
      <p:sp>
        <p:nvSpPr>
          <p:cNvPr id="1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fbeelding 3">
            <a:extLst>
              <a:ext uri="{FF2B5EF4-FFF2-40B4-BE49-F238E27FC236}">
                <a16:creationId xmlns:a16="http://schemas.microsoft.com/office/drawing/2014/main" id="{6FF4F5D7-29D2-AE4B-A28E-87FC83D3E61D}"/>
              </a:ext>
            </a:extLst>
          </p:cNvPr>
          <p:cNvPicPr>
            <a:picLocks noChangeAspect="1"/>
          </p:cNvPicPr>
          <p:nvPr/>
        </p:nvPicPr>
        <p:blipFill rotWithShape="1">
          <a:blip r:embed="rId3">
            <a:alphaModFix/>
            <a:extLst/>
          </a:blip>
          <a:srcRect l="106" r="4349" b="-3"/>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Tijdelijke aanduiding voor inhoud 2">
            <a:extLst>
              <a:ext uri="{FF2B5EF4-FFF2-40B4-BE49-F238E27FC236}">
                <a16:creationId xmlns:a16="http://schemas.microsoft.com/office/drawing/2014/main" id="{A16E9C77-1F49-3C45-A80E-FCF7FEBA331B}"/>
              </a:ext>
            </a:extLst>
          </p:cNvPr>
          <p:cNvSpPr>
            <a:spLocks noGrp="1"/>
          </p:cNvSpPr>
          <p:nvPr>
            <p:ph idx="1"/>
          </p:nvPr>
        </p:nvSpPr>
        <p:spPr>
          <a:xfrm>
            <a:off x="6090574" y="2421682"/>
            <a:ext cx="4977578" cy="3639289"/>
          </a:xfrm>
        </p:spPr>
        <p:txBody>
          <a:bodyPr anchor="ctr">
            <a:normAutofit/>
          </a:bodyPr>
          <a:lstStyle/>
          <a:p>
            <a:pPr marL="0" indent="0">
              <a:buNone/>
            </a:pPr>
            <a:endParaRPr lang="nl-NL" sz="2000" dirty="0">
              <a:solidFill>
                <a:srgbClr val="000000"/>
              </a:solidFill>
            </a:endParaRPr>
          </a:p>
          <a:p>
            <a:r>
              <a:rPr lang="nl-NL" sz="2000" dirty="0"/>
              <a:t>Letsel aan botten, spieren en gewrichten.</a:t>
            </a:r>
          </a:p>
          <a:p>
            <a:r>
              <a:rPr lang="nl-NL" sz="2000" dirty="0"/>
              <a:t>Nek- en wervelletsel; handeling van Zach.</a:t>
            </a:r>
          </a:p>
          <a:p>
            <a:r>
              <a:rPr lang="nl-NL" sz="2000" dirty="0"/>
              <a:t>Open- en gesloten botbreuk; wond steriel afdekken/verbandmiddelen aanbrengen.</a:t>
            </a:r>
          </a:p>
          <a:p>
            <a:r>
              <a:rPr lang="nl-NL" sz="2000" dirty="0"/>
              <a:t>Zwachtelen van hand, pols en enkel bij kneuzing en verstuiking. </a:t>
            </a:r>
          </a:p>
          <a:p>
            <a:endParaRPr lang="nl-NL" sz="2000" dirty="0"/>
          </a:p>
          <a:p>
            <a:pPr marL="0" indent="0">
              <a:buNone/>
            </a:pPr>
            <a:endParaRPr lang="nl-NL" sz="2000" dirty="0">
              <a:solidFill>
                <a:srgbClr val="000000"/>
              </a:solidFill>
            </a:endParaRPr>
          </a:p>
        </p:txBody>
      </p:sp>
    </p:spTree>
    <p:extLst>
      <p:ext uri="{BB962C8B-B14F-4D97-AF65-F5344CB8AC3E}">
        <p14:creationId xmlns:p14="http://schemas.microsoft.com/office/powerpoint/2010/main" val="2688117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7FEDE-49FA-3241-962F-3A69029C00F3}"/>
              </a:ext>
            </a:extLst>
          </p:cNvPr>
          <p:cNvSpPr>
            <a:spLocks noGrp="1"/>
          </p:cNvSpPr>
          <p:nvPr>
            <p:ph type="title"/>
          </p:nvPr>
        </p:nvSpPr>
        <p:spPr/>
        <p:txBody>
          <a:bodyPr/>
          <a:lstStyle/>
          <a:p>
            <a:r>
              <a:rPr lang="nl-NL" dirty="0"/>
              <a:t>Blok 1 Vaardigheden</a:t>
            </a:r>
          </a:p>
        </p:txBody>
      </p:sp>
      <p:sp>
        <p:nvSpPr>
          <p:cNvPr id="3" name="Tijdelijke aanduiding voor inhoud 2">
            <a:extLst>
              <a:ext uri="{FF2B5EF4-FFF2-40B4-BE49-F238E27FC236}">
                <a16:creationId xmlns:a16="http://schemas.microsoft.com/office/drawing/2014/main" id="{F407841C-7CC6-3146-92BD-93CFEBD9C158}"/>
              </a:ext>
            </a:extLst>
          </p:cNvPr>
          <p:cNvSpPr>
            <a:spLocks noGrp="1"/>
          </p:cNvSpPr>
          <p:nvPr>
            <p:ph idx="1"/>
          </p:nvPr>
        </p:nvSpPr>
        <p:spPr/>
        <p:txBody>
          <a:bodyPr/>
          <a:lstStyle/>
          <a:p>
            <a:r>
              <a:rPr lang="nl-NL" dirty="0"/>
              <a:t>Letsel aan oog, neus, oor:</a:t>
            </a:r>
          </a:p>
          <a:p>
            <a:r>
              <a:rPr lang="nl-NL" dirty="0"/>
              <a:t>Verwijderen vuiltje, wel/niet verwijderen voorwerp, oog afdekken, oogspoelen, inschakelen (oog) arts, stelpen bloedverlies (bloedneus), gebruik pipet</a:t>
            </a:r>
          </a:p>
          <a:p>
            <a:r>
              <a:rPr lang="nl-NL" dirty="0"/>
              <a:t>Tand door de lip, tandletsel, vinger tussen de deur, piemeltje tussen de rits</a:t>
            </a:r>
          </a:p>
        </p:txBody>
      </p:sp>
    </p:spTree>
    <p:extLst>
      <p:ext uri="{BB962C8B-B14F-4D97-AF65-F5344CB8AC3E}">
        <p14:creationId xmlns:p14="http://schemas.microsoft.com/office/powerpoint/2010/main" val="226316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D3179E-5DEA-7B41-9777-57F35518B5E4}"/>
              </a:ext>
            </a:extLst>
          </p:cNvPr>
          <p:cNvSpPr>
            <a:spLocks noGrp="1"/>
          </p:cNvSpPr>
          <p:nvPr>
            <p:ph type="title"/>
          </p:nvPr>
        </p:nvSpPr>
        <p:spPr/>
        <p:txBody>
          <a:bodyPr/>
          <a:lstStyle/>
          <a:p>
            <a:r>
              <a:rPr lang="nl-NL" dirty="0"/>
              <a:t>Letsel aan oog, oor, neus</a:t>
            </a:r>
          </a:p>
        </p:txBody>
      </p:sp>
      <p:sp>
        <p:nvSpPr>
          <p:cNvPr id="3" name="Tijdelijke aanduiding voor inhoud 2">
            <a:extLst>
              <a:ext uri="{FF2B5EF4-FFF2-40B4-BE49-F238E27FC236}">
                <a16:creationId xmlns:a16="http://schemas.microsoft.com/office/drawing/2014/main" id="{79174BC8-5541-8843-B180-44F3086486FD}"/>
              </a:ext>
            </a:extLst>
          </p:cNvPr>
          <p:cNvSpPr>
            <a:spLocks noGrp="1"/>
          </p:cNvSpPr>
          <p:nvPr>
            <p:ph idx="1"/>
          </p:nvPr>
        </p:nvSpPr>
        <p:spPr/>
        <p:txBody>
          <a:bodyPr/>
          <a:lstStyle/>
          <a:p>
            <a:endParaRPr lang="nl-NL" dirty="0"/>
          </a:p>
          <a:p>
            <a:endParaRPr lang="nl-NL" dirty="0"/>
          </a:p>
          <a:p>
            <a:endParaRPr lang="nl-NL" dirty="0"/>
          </a:p>
        </p:txBody>
      </p:sp>
      <p:graphicFrame>
        <p:nvGraphicFramePr>
          <p:cNvPr id="4" name="Tabel 3">
            <a:extLst>
              <a:ext uri="{FF2B5EF4-FFF2-40B4-BE49-F238E27FC236}">
                <a16:creationId xmlns:a16="http://schemas.microsoft.com/office/drawing/2014/main" id="{5D043C4A-FE6A-CD4F-B0C1-13A23623BB72}"/>
              </a:ext>
            </a:extLst>
          </p:cNvPr>
          <p:cNvGraphicFramePr>
            <a:graphicFrameLocks noGrp="1"/>
          </p:cNvGraphicFramePr>
          <p:nvPr>
            <p:extLst>
              <p:ext uri="{D42A27DB-BD31-4B8C-83A1-F6EECF244321}">
                <p14:modId xmlns:p14="http://schemas.microsoft.com/office/powerpoint/2010/main" val="2011839603"/>
              </p:ext>
            </p:extLst>
          </p:nvPr>
        </p:nvGraphicFramePr>
        <p:xfrm>
          <a:off x="362857" y="365126"/>
          <a:ext cx="11205029" cy="5916057"/>
        </p:xfrm>
        <a:graphic>
          <a:graphicData uri="http://schemas.openxmlformats.org/drawingml/2006/table">
            <a:tbl>
              <a:tblPr firstRow="1" bandRow="1">
                <a:tableStyleId>{5C22544A-7EE6-4342-B048-85BDC9FD1C3A}</a:tableStyleId>
              </a:tblPr>
              <a:tblGrid>
                <a:gridCol w="1860836">
                  <a:extLst>
                    <a:ext uri="{9D8B030D-6E8A-4147-A177-3AD203B41FA5}">
                      <a16:colId xmlns:a16="http://schemas.microsoft.com/office/drawing/2014/main" val="3454194261"/>
                    </a:ext>
                  </a:extLst>
                </a:gridCol>
                <a:gridCol w="4539964">
                  <a:extLst>
                    <a:ext uri="{9D8B030D-6E8A-4147-A177-3AD203B41FA5}">
                      <a16:colId xmlns:a16="http://schemas.microsoft.com/office/drawing/2014/main" val="3443705910"/>
                    </a:ext>
                  </a:extLst>
                </a:gridCol>
                <a:gridCol w="4804229">
                  <a:extLst>
                    <a:ext uri="{9D8B030D-6E8A-4147-A177-3AD203B41FA5}">
                      <a16:colId xmlns:a16="http://schemas.microsoft.com/office/drawing/2014/main" val="4293221149"/>
                    </a:ext>
                  </a:extLst>
                </a:gridCol>
              </a:tblGrid>
              <a:tr h="388995">
                <a:tc>
                  <a:txBody>
                    <a:bodyPr/>
                    <a:lstStyle/>
                    <a:p>
                      <a:endParaRPr lang="nl-NL" dirty="0"/>
                    </a:p>
                  </a:txBody>
                  <a:tcPr/>
                </a:tc>
                <a:tc>
                  <a:txBody>
                    <a:bodyPr/>
                    <a:lstStyle/>
                    <a:p>
                      <a:r>
                        <a:rPr lang="nl-NL" dirty="0"/>
                        <a:t>Wat stel je vast</a:t>
                      </a:r>
                    </a:p>
                  </a:txBody>
                  <a:tcPr/>
                </a:tc>
                <a:tc>
                  <a:txBody>
                    <a:bodyPr/>
                    <a:lstStyle/>
                    <a:p>
                      <a:r>
                        <a:rPr lang="nl-NL" dirty="0"/>
                        <a:t>Wat doe je? </a:t>
                      </a:r>
                    </a:p>
                  </a:txBody>
                  <a:tcPr/>
                </a:tc>
                <a:extLst>
                  <a:ext uri="{0D108BD9-81ED-4DB2-BD59-A6C34878D82A}">
                    <a16:rowId xmlns:a16="http://schemas.microsoft.com/office/drawing/2014/main" val="1201131348"/>
                  </a:ext>
                </a:extLst>
              </a:tr>
              <a:tr h="3498565">
                <a:tc>
                  <a:txBody>
                    <a:bodyPr/>
                    <a:lstStyle/>
                    <a:p>
                      <a:r>
                        <a:rPr lang="nl-NL" dirty="0"/>
                        <a:t>Oogletsel </a:t>
                      </a:r>
                    </a:p>
                  </a:txBody>
                  <a:tcPr/>
                </a:tc>
                <a:tc>
                  <a:txBody>
                    <a:bodyPr/>
                    <a:lstStyle/>
                    <a:p>
                      <a:r>
                        <a:rPr lang="nl-NL" dirty="0"/>
                        <a:t>Vaak angst, toegeknepen oogleden, soms bloeding, soms vervorm pupil, soms verminderd zicht.</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b="1" dirty="0"/>
                        <a:t>Denk ook aan oogletsel door vuurwerk!</a:t>
                      </a:r>
                    </a:p>
                    <a:p>
                      <a:r>
                        <a:rPr lang="nl-NL" b="1" dirty="0">
                          <a:hlinkClick r:id="rId2"/>
                        </a:rPr>
                        <a:t>https://youtu.be/vg0nIYlRMZk</a:t>
                      </a:r>
                      <a:r>
                        <a:rPr lang="nl-NL" b="1" dirty="0"/>
                        <a:t> </a:t>
                      </a:r>
                    </a:p>
                  </a:txBody>
                  <a:tcPr/>
                </a:tc>
                <a:tc>
                  <a:txBody>
                    <a:bodyPr/>
                    <a:lstStyle/>
                    <a:p>
                      <a:r>
                        <a:rPr lang="nl-NL" dirty="0"/>
                        <a:t>Kalmeren, slachtoffer neerleggen en hoofd ligt achterover, niet in oog laten wrijven</a:t>
                      </a:r>
                    </a:p>
                    <a:p>
                      <a:r>
                        <a:rPr lang="nl-NL" dirty="0"/>
                        <a:t>Niet op oog drukken.</a:t>
                      </a:r>
                    </a:p>
                    <a:p>
                      <a:r>
                        <a:rPr lang="nl-NL" dirty="0"/>
                        <a:t>Oog niet intact, bloeding, vervormd pupil: 112 bellen.</a:t>
                      </a:r>
                    </a:p>
                    <a:p>
                      <a:r>
                        <a:rPr lang="nl-NL" dirty="0"/>
                        <a:t>Naar oogarts.</a:t>
                      </a:r>
                    </a:p>
                    <a:p>
                      <a:r>
                        <a:rPr lang="nl-NL" dirty="0"/>
                        <a:t>Oog wel intact: onderste ooglid voorzichtig naar beneden trekken, laat omhoog kijken en direct beginnen met spoelen (rustig, niet te harde straal en lauw). </a:t>
                      </a:r>
                    </a:p>
                    <a:p>
                      <a:r>
                        <a:rPr lang="nl-NL" dirty="0"/>
                        <a:t>Je kunt ook een flesje water gebruiken of een pipet. </a:t>
                      </a:r>
                    </a:p>
                  </a:txBody>
                  <a:tcPr/>
                </a:tc>
                <a:extLst>
                  <a:ext uri="{0D108BD9-81ED-4DB2-BD59-A6C34878D82A}">
                    <a16:rowId xmlns:a16="http://schemas.microsoft.com/office/drawing/2014/main" val="200797643"/>
                  </a:ext>
                </a:extLst>
              </a:tr>
              <a:tr h="680742">
                <a:tc>
                  <a:txBody>
                    <a:bodyPr/>
                    <a:lstStyle/>
                    <a:p>
                      <a:r>
                        <a:rPr lang="nl-NL" dirty="0"/>
                        <a:t>Oorpijn/letsel </a:t>
                      </a:r>
                    </a:p>
                  </a:txBody>
                  <a:tcPr/>
                </a:tc>
                <a:tc>
                  <a:txBody>
                    <a:bodyPr/>
                    <a:lstStyle/>
                    <a:p>
                      <a:r>
                        <a:rPr lang="nl-NL" dirty="0"/>
                        <a:t>Bijv. door een harde klap tegen oor, insect in oor,</a:t>
                      </a:r>
                    </a:p>
                  </a:txBody>
                  <a:tcPr/>
                </a:tc>
                <a:tc>
                  <a:txBody>
                    <a:bodyPr/>
                    <a:lstStyle/>
                    <a:p>
                      <a:pPr marL="285750" indent="-285750">
                        <a:buFont typeface="Arial" panose="020B0604020202020204" pitchFamily="34" charset="0"/>
                        <a:buChar char="•"/>
                      </a:pPr>
                      <a:r>
                        <a:rPr lang="nl-NL" dirty="0"/>
                        <a:t>Druppel lauw water in oor, let op of insect eruit komt</a:t>
                      </a:r>
                    </a:p>
                  </a:txBody>
                  <a:tcPr/>
                </a:tc>
                <a:extLst>
                  <a:ext uri="{0D108BD9-81ED-4DB2-BD59-A6C34878D82A}">
                    <a16:rowId xmlns:a16="http://schemas.microsoft.com/office/drawing/2014/main" val="1781384429"/>
                  </a:ext>
                </a:extLst>
              </a:tr>
              <a:tr h="972489">
                <a:tc>
                  <a:txBody>
                    <a:bodyPr/>
                    <a:lstStyle/>
                    <a:p>
                      <a:r>
                        <a:rPr lang="nl-NL" dirty="0"/>
                        <a:t>Neusletsel </a:t>
                      </a:r>
                    </a:p>
                  </a:txBody>
                  <a:tcPr/>
                </a:tc>
                <a:tc>
                  <a:txBody>
                    <a:bodyPr/>
                    <a:lstStyle/>
                    <a:p>
                      <a:r>
                        <a:rPr lang="nl-NL" dirty="0"/>
                        <a:t>Voorwerp in neus </a:t>
                      </a:r>
                    </a:p>
                  </a:txBody>
                  <a:tcPr/>
                </a:tc>
                <a:tc>
                  <a:txBody>
                    <a:bodyPr/>
                    <a:lstStyle/>
                    <a:p>
                      <a:r>
                        <a:rPr lang="nl-NL" dirty="0"/>
                        <a:t>Kind laten inademen, goede neusgat dichtduwen en laten snuiten. </a:t>
                      </a:r>
                    </a:p>
                    <a:p>
                      <a:r>
                        <a:rPr lang="nl-NL" dirty="0"/>
                        <a:t>Bloedneus: iets vooroverbuigen, neus een keer goed snuiten, 5 minuten dichtknijpen</a:t>
                      </a:r>
                    </a:p>
                  </a:txBody>
                  <a:tcPr/>
                </a:tc>
                <a:extLst>
                  <a:ext uri="{0D108BD9-81ED-4DB2-BD59-A6C34878D82A}">
                    <a16:rowId xmlns:a16="http://schemas.microsoft.com/office/drawing/2014/main" val="1028667471"/>
                  </a:ext>
                </a:extLst>
              </a:tr>
            </a:tbl>
          </a:graphicData>
        </a:graphic>
      </p:graphicFrame>
    </p:spTree>
    <p:extLst>
      <p:ext uri="{BB962C8B-B14F-4D97-AF65-F5344CB8AC3E}">
        <p14:creationId xmlns:p14="http://schemas.microsoft.com/office/powerpoint/2010/main" val="718565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2B57E6-3008-CB42-8CE0-A34BD951870E}"/>
              </a:ext>
            </a:extLst>
          </p:cNvPr>
          <p:cNvSpPr>
            <a:spLocks noGrp="1"/>
          </p:cNvSpPr>
          <p:nvPr>
            <p:ph type="title"/>
          </p:nvPr>
        </p:nvSpPr>
        <p:spPr/>
        <p:txBody>
          <a:bodyPr/>
          <a:lstStyle/>
          <a:p>
            <a:r>
              <a:rPr lang="nl-NL" dirty="0"/>
              <a:t>Buisjes in oren</a:t>
            </a:r>
          </a:p>
        </p:txBody>
      </p:sp>
      <p:sp>
        <p:nvSpPr>
          <p:cNvPr id="3" name="Tijdelijke aanduiding voor inhoud 2">
            <a:extLst>
              <a:ext uri="{FF2B5EF4-FFF2-40B4-BE49-F238E27FC236}">
                <a16:creationId xmlns:a16="http://schemas.microsoft.com/office/drawing/2014/main" id="{1C595F14-B2DB-EE44-BB68-CADC54639779}"/>
              </a:ext>
            </a:extLst>
          </p:cNvPr>
          <p:cNvSpPr>
            <a:spLocks noGrp="1"/>
          </p:cNvSpPr>
          <p:nvPr>
            <p:ph idx="1"/>
          </p:nvPr>
        </p:nvSpPr>
        <p:spPr/>
        <p:txBody>
          <a:bodyPr/>
          <a:lstStyle/>
          <a:p>
            <a:r>
              <a:rPr lang="nl-NL" dirty="0"/>
              <a:t>Hoe zou jij kinderen voorbereiden wanneer ze naar het ziekenhuis moeten? </a:t>
            </a:r>
          </a:p>
          <a:p>
            <a:r>
              <a:rPr lang="nl-NL" dirty="0"/>
              <a:t>Maak een voorbeeld (voor kinderen), op bijv. papier enz. </a:t>
            </a:r>
          </a:p>
          <a:p>
            <a:r>
              <a:rPr lang="nl-NL" dirty="0"/>
              <a:t>Bedenk in kleine groepjes en koppel terug. </a:t>
            </a:r>
          </a:p>
        </p:txBody>
      </p:sp>
    </p:spTree>
    <p:extLst>
      <p:ext uri="{BB962C8B-B14F-4D97-AF65-F5344CB8AC3E}">
        <p14:creationId xmlns:p14="http://schemas.microsoft.com/office/powerpoint/2010/main" val="1254232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srcRect l="26292" r="19495" b="-2"/>
          <a:stretch/>
        </p:blipFill>
        <p:spPr>
          <a:xfrm>
            <a:off x="799188" y="1904281"/>
            <a:ext cx="3374810" cy="4272681"/>
          </a:xfrm>
          <a:prstGeom prst="rect">
            <a:avLst/>
          </a:prstGeom>
        </p:spPr>
      </p:pic>
      <p:sp>
        <p:nvSpPr>
          <p:cNvPr id="2" name="Titel 1"/>
          <p:cNvSpPr>
            <a:spLocks noGrp="1"/>
          </p:cNvSpPr>
          <p:nvPr>
            <p:ph type="title"/>
          </p:nvPr>
        </p:nvSpPr>
        <p:spPr>
          <a:xfrm>
            <a:off x="838200" y="365125"/>
            <a:ext cx="10515600" cy="1325563"/>
          </a:xfrm>
        </p:spPr>
        <p:txBody>
          <a:bodyPr>
            <a:normAutofit/>
          </a:bodyPr>
          <a:lstStyle/>
          <a:p>
            <a:r>
              <a:rPr lang="nl-NL" dirty="0"/>
              <a:t>Tand door de lip/tandletsel</a:t>
            </a:r>
          </a:p>
        </p:txBody>
      </p:sp>
      <p:sp>
        <p:nvSpPr>
          <p:cNvPr id="3" name="Tijdelijke aanduiding voor inhoud 2"/>
          <p:cNvSpPr>
            <a:spLocks noGrp="1"/>
          </p:cNvSpPr>
          <p:nvPr>
            <p:ph idx="1"/>
          </p:nvPr>
        </p:nvSpPr>
        <p:spPr>
          <a:xfrm>
            <a:off x="4636008" y="1825625"/>
            <a:ext cx="6717792" cy="4351338"/>
          </a:xfrm>
        </p:spPr>
        <p:txBody>
          <a:bodyPr>
            <a:normAutofit/>
          </a:bodyPr>
          <a:lstStyle/>
          <a:p>
            <a:r>
              <a:rPr lang="nl-NL" sz="2400" dirty="0"/>
              <a:t>Tandletsels zijn veelvoorkomende ongevallen. </a:t>
            </a:r>
          </a:p>
          <a:p>
            <a:r>
              <a:rPr lang="nl-NL" sz="2400" dirty="0"/>
              <a:t>Hoe kan het gebeuren?</a:t>
            </a:r>
          </a:p>
          <a:p>
            <a:r>
              <a:rPr lang="nl-NL" sz="2400" dirty="0"/>
              <a:t>Wat zijn de gevolgen?</a:t>
            </a:r>
          </a:p>
          <a:p>
            <a:r>
              <a:rPr lang="nl-NL" sz="2400" dirty="0"/>
              <a:t>Wat is de behandeling?</a:t>
            </a:r>
          </a:p>
          <a:p>
            <a:endParaRPr lang="nl-NL" sz="2400" dirty="0"/>
          </a:p>
          <a:p>
            <a:endParaRPr lang="nl-NL" sz="2400" dirty="0"/>
          </a:p>
          <a:p>
            <a:r>
              <a:rPr lang="nl-NL" sz="2400" dirty="0">
                <a:hlinkClick r:id="rId4"/>
              </a:rPr>
              <a:t>http://</a:t>
            </a:r>
            <a:r>
              <a:rPr lang="nl-NL" sz="2400" dirty="0" err="1">
                <a:hlinkClick r:id="rId4"/>
              </a:rPr>
              <a:t>youtu.be</a:t>
            </a:r>
            <a:r>
              <a:rPr lang="nl-NL" sz="2400" dirty="0">
                <a:hlinkClick r:id="rId4"/>
              </a:rPr>
              <a:t>/YgQMXYuh7fM</a:t>
            </a:r>
            <a:endParaRPr lang="nl-NL" sz="2400" dirty="0"/>
          </a:p>
        </p:txBody>
      </p:sp>
    </p:spTree>
    <p:extLst>
      <p:ext uri="{BB962C8B-B14F-4D97-AF65-F5344CB8AC3E}">
        <p14:creationId xmlns:p14="http://schemas.microsoft.com/office/powerpoint/2010/main" val="1446413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E96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8BF73130-A65D-F94A-BE4C-152BD1729AD5}"/>
              </a:ext>
            </a:extLst>
          </p:cNvPr>
          <p:cNvSpPr>
            <a:spLocks noGrp="1"/>
          </p:cNvSpPr>
          <p:nvPr>
            <p:ph type="title"/>
          </p:nvPr>
        </p:nvSpPr>
        <p:spPr>
          <a:xfrm>
            <a:off x="524256" y="4767072"/>
            <a:ext cx="6594189" cy="1625210"/>
          </a:xfrm>
        </p:spPr>
        <p:txBody>
          <a:bodyPr>
            <a:normAutofit/>
          </a:bodyPr>
          <a:lstStyle/>
          <a:p>
            <a:pPr algn="r"/>
            <a:r>
              <a:rPr lang="nl-NL">
                <a:solidFill>
                  <a:srgbClr val="FFFFFF"/>
                </a:solidFill>
              </a:rPr>
              <a:t>Tand door de lip</a:t>
            </a:r>
          </a:p>
        </p:txBody>
      </p:sp>
      <p:pic>
        <p:nvPicPr>
          <p:cNvPr id="4" name="Afbeelding 3">
            <a:extLst>
              <a:ext uri="{FF2B5EF4-FFF2-40B4-BE49-F238E27FC236}">
                <a16:creationId xmlns:a16="http://schemas.microsoft.com/office/drawing/2014/main" id="{12F87D88-BABB-4148-A8D7-D29CBCEC7B6C}"/>
              </a:ext>
            </a:extLst>
          </p:cNvPr>
          <p:cNvPicPr>
            <a:picLocks noChangeAspect="1"/>
          </p:cNvPicPr>
          <p:nvPr/>
        </p:nvPicPr>
        <p:blipFill rotWithShape="1">
          <a:blip r:embed="rId2"/>
          <a:srcRect l="18804" r="-1" b="-1"/>
          <a:stretch/>
        </p:blipFill>
        <p:spPr>
          <a:xfrm>
            <a:off x="327547" y="321733"/>
            <a:ext cx="7058306" cy="4107392"/>
          </a:xfrm>
          <a:prstGeom prst="rect">
            <a:avLst/>
          </a:prstGeom>
        </p:spPr>
      </p:pic>
      <p:sp>
        <p:nvSpPr>
          <p:cNvPr id="11"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041F6BB5-A84F-A34D-989A-CD2187BE5AF8}"/>
              </a:ext>
            </a:extLst>
          </p:cNvPr>
          <p:cNvSpPr>
            <a:spLocks noGrp="1"/>
          </p:cNvSpPr>
          <p:nvPr>
            <p:ph idx="1"/>
          </p:nvPr>
        </p:nvSpPr>
        <p:spPr>
          <a:xfrm>
            <a:off x="8029319" y="917725"/>
            <a:ext cx="3424739" cy="4852362"/>
          </a:xfrm>
        </p:spPr>
        <p:txBody>
          <a:bodyPr anchor="ctr">
            <a:normAutofit/>
          </a:bodyPr>
          <a:lstStyle/>
          <a:p>
            <a:r>
              <a:rPr lang="nl-NL" sz="2000">
                <a:solidFill>
                  <a:srgbClr val="FFFFFF"/>
                </a:solidFill>
              </a:rPr>
              <a:t>Druk het wondje dicht met een nat washandje/gaasje.</a:t>
            </a:r>
          </a:p>
          <a:p>
            <a:r>
              <a:rPr lang="nl-NL" sz="2000">
                <a:solidFill>
                  <a:srgbClr val="FFFFFF"/>
                </a:solidFill>
              </a:rPr>
              <a:t>Het bloeden stopt vaak na een paar minuten.</a:t>
            </a:r>
          </a:p>
          <a:p>
            <a:r>
              <a:rPr lang="nl-NL" sz="2000">
                <a:solidFill>
                  <a:srgbClr val="FFFFFF"/>
                </a:solidFill>
              </a:rPr>
              <a:t>Naar de huisarts als je denkt dat hechten nodig is. </a:t>
            </a:r>
          </a:p>
        </p:txBody>
      </p:sp>
    </p:spTree>
    <p:extLst>
      <p:ext uri="{BB962C8B-B14F-4D97-AF65-F5344CB8AC3E}">
        <p14:creationId xmlns:p14="http://schemas.microsoft.com/office/powerpoint/2010/main" val="2773498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alphaModFix/>
          </a:blip>
          <a:srcRect t="161" r="-1" b="-1"/>
          <a:stretch/>
        </p:blipFill>
        <p:spPr>
          <a:xfrm>
            <a:off x="9030743" y="2474254"/>
            <a:ext cx="1912560" cy="1909489"/>
          </a:xfrm>
          <a:custGeom>
            <a:avLst/>
            <a:gdLst>
              <a:gd name="connsiteX0" fmla="*/ 3028805 w 6057610"/>
              <a:gd name="connsiteY0" fmla="*/ 0 h 6057610"/>
              <a:gd name="connsiteX1" fmla="*/ 6057610 w 6057610"/>
              <a:gd name="connsiteY1" fmla="*/ 3028805 h 6057610"/>
              <a:gd name="connsiteX2" fmla="*/ 3028805 w 6057610"/>
              <a:gd name="connsiteY2" fmla="*/ 6057610 h 6057610"/>
              <a:gd name="connsiteX3" fmla="*/ 0 w 6057610"/>
              <a:gd name="connsiteY3" fmla="*/ 3028805 h 6057610"/>
              <a:gd name="connsiteX4" fmla="*/ 3028805 w 6057610"/>
              <a:gd name="connsiteY4" fmla="*/ 0 h 6057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effectLst>
            <a:softEdge rad="0"/>
          </a:effectLst>
        </p:spPr>
      </p:pic>
      <p:sp>
        <p:nvSpPr>
          <p:cNvPr id="2" name="Titel 1"/>
          <p:cNvSpPr>
            <a:spLocks noGrp="1"/>
          </p:cNvSpPr>
          <p:nvPr>
            <p:ph type="title"/>
          </p:nvPr>
        </p:nvSpPr>
        <p:spPr>
          <a:xfrm>
            <a:off x="1136428" y="627564"/>
            <a:ext cx="7474172" cy="1325563"/>
          </a:xfrm>
        </p:spPr>
        <p:txBody>
          <a:bodyPr>
            <a:normAutofit/>
          </a:bodyPr>
          <a:lstStyle/>
          <a:p>
            <a:r>
              <a:rPr lang="nl-NL" dirty="0"/>
              <a:t>Vinger tussen de deur</a:t>
            </a:r>
          </a:p>
        </p:txBody>
      </p:sp>
      <p:sp>
        <p:nvSpPr>
          <p:cNvPr id="3" name="Tijdelijke aanduiding voor inhoud 2"/>
          <p:cNvSpPr>
            <a:spLocks noGrp="1"/>
          </p:cNvSpPr>
          <p:nvPr>
            <p:ph idx="1"/>
          </p:nvPr>
        </p:nvSpPr>
        <p:spPr>
          <a:xfrm>
            <a:off x="1136429" y="2278173"/>
            <a:ext cx="6467867" cy="3450613"/>
          </a:xfrm>
        </p:spPr>
        <p:txBody>
          <a:bodyPr anchor="ctr">
            <a:normAutofit/>
          </a:bodyPr>
          <a:lstStyle/>
          <a:p>
            <a:r>
              <a:rPr lang="nl-NL" sz="2400" dirty="0"/>
              <a:t>Overal loert gevaar!</a:t>
            </a:r>
          </a:p>
          <a:p>
            <a:r>
              <a:rPr lang="nl-NL" sz="2400" dirty="0"/>
              <a:t>Blauwe nagel of beknelde vinger</a:t>
            </a:r>
          </a:p>
          <a:p>
            <a:r>
              <a:rPr lang="nl-NL" sz="2400" dirty="0"/>
              <a:t>Eerste hulp bij een blauwe nagel</a:t>
            </a:r>
          </a:p>
          <a:p>
            <a:r>
              <a:rPr lang="nl-NL" sz="2400" dirty="0"/>
              <a:t>Eerste hulp bij een beknelde vinger</a:t>
            </a:r>
          </a:p>
          <a:p>
            <a:r>
              <a:rPr lang="nl-NL" sz="2400" dirty="0"/>
              <a:t>Wanneer naar de dokter?</a:t>
            </a:r>
          </a:p>
          <a:p>
            <a:r>
              <a:rPr lang="nl-NL" sz="2400" dirty="0"/>
              <a:t>Hoe kun je dergelijke ongelukken voorkomen? </a:t>
            </a:r>
          </a:p>
        </p:txBody>
      </p:sp>
    </p:spTree>
    <p:extLst>
      <p:ext uri="{BB962C8B-B14F-4D97-AF65-F5344CB8AC3E}">
        <p14:creationId xmlns:p14="http://schemas.microsoft.com/office/powerpoint/2010/main" val="4756318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29">
            <a:extLst>
              <a:ext uri="{FF2B5EF4-FFF2-40B4-BE49-F238E27FC236}">
                <a16:creationId xmlns:a16="http://schemas.microsoft.com/office/drawing/2014/main" id="{15911E3A-C35B-4EF7-A355-B84E9A14A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9" name="Group 31">
            <a:extLst>
              <a:ext uri="{FF2B5EF4-FFF2-40B4-BE49-F238E27FC236}">
                <a16:creationId xmlns:a16="http://schemas.microsoft.com/office/drawing/2014/main" id="{E21ADB3D-AD65-44B4-847D-5E90E90A5D1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33" name="Freeform 5">
              <a:extLst>
                <a:ext uri="{FF2B5EF4-FFF2-40B4-BE49-F238E27FC236}">
                  <a16:creationId xmlns:a16="http://schemas.microsoft.com/office/drawing/2014/main" id="{CF580C70-814C-4845-B645-919BFFBD16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6">
              <a:extLst>
                <a:ext uri="{FF2B5EF4-FFF2-40B4-BE49-F238E27FC236}">
                  <a16:creationId xmlns:a16="http://schemas.microsoft.com/office/drawing/2014/main" id="{34D7BF57-4CAA-45B2-9EF0-0AA1FCF70B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7">
              <a:extLst>
                <a:ext uri="{FF2B5EF4-FFF2-40B4-BE49-F238E27FC236}">
                  <a16:creationId xmlns:a16="http://schemas.microsoft.com/office/drawing/2014/main" id="{7886F306-C03A-40C6-8FD5-DCE3D459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8">
              <a:extLst>
                <a:ext uri="{FF2B5EF4-FFF2-40B4-BE49-F238E27FC236}">
                  <a16:creationId xmlns:a16="http://schemas.microsoft.com/office/drawing/2014/main" id="{2FDC9A36-C7C3-47D7-A64E-ED25C47EC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7" name="Freeform 9">
              <a:extLst>
                <a:ext uri="{FF2B5EF4-FFF2-40B4-BE49-F238E27FC236}">
                  <a16:creationId xmlns:a16="http://schemas.microsoft.com/office/drawing/2014/main" id="{BB19BC37-158A-43DC-9A9E-E45CC7195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8" name="Freeform 10">
              <a:extLst>
                <a:ext uri="{FF2B5EF4-FFF2-40B4-BE49-F238E27FC236}">
                  <a16:creationId xmlns:a16="http://schemas.microsoft.com/office/drawing/2014/main" id="{077654CC-108F-48D5-B5E9-437F164F52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11">
              <a:extLst>
                <a:ext uri="{FF2B5EF4-FFF2-40B4-BE49-F238E27FC236}">
                  <a16:creationId xmlns:a16="http://schemas.microsoft.com/office/drawing/2014/main" id="{A3CF3A63-1C1E-4E85-A78A-FDC16431E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12">
              <a:extLst>
                <a:ext uri="{FF2B5EF4-FFF2-40B4-BE49-F238E27FC236}">
                  <a16:creationId xmlns:a16="http://schemas.microsoft.com/office/drawing/2014/main" id="{8740FC9A-72DD-4D9B-BA25-1CCED13524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13">
              <a:extLst>
                <a:ext uri="{FF2B5EF4-FFF2-40B4-BE49-F238E27FC236}">
                  <a16:creationId xmlns:a16="http://schemas.microsoft.com/office/drawing/2014/main" id="{7FBF5743-F2AE-4D0D-BCD1-01F7686D01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14">
              <a:extLst>
                <a:ext uri="{FF2B5EF4-FFF2-40B4-BE49-F238E27FC236}">
                  <a16:creationId xmlns:a16="http://schemas.microsoft.com/office/drawing/2014/main" id="{CED32316-D4F7-4795-BBE0-DEBB60E27C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15">
              <a:extLst>
                <a:ext uri="{FF2B5EF4-FFF2-40B4-BE49-F238E27FC236}">
                  <a16:creationId xmlns:a16="http://schemas.microsoft.com/office/drawing/2014/main" id="{583B23C9-B9B7-4E93-9538-CBE316F83F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4" name="Freeform 16">
              <a:extLst>
                <a:ext uri="{FF2B5EF4-FFF2-40B4-BE49-F238E27FC236}">
                  <a16:creationId xmlns:a16="http://schemas.microsoft.com/office/drawing/2014/main" id="{5B144260-9F2C-4ADB-A37C-1CFB4B428B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7">
              <a:extLst>
                <a:ext uri="{FF2B5EF4-FFF2-40B4-BE49-F238E27FC236}">
                  <a16:creationId xmlns:a16="http://schemas.microsoft.com/office/drawing/2014/main" id="{53FF918D-79D3-4F55-A68C-0DD5880DA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8">
              <a:extLst>
                <a:ext uri="{FF2B5EF4-FFF2-40B4-BE49-F238E27FC236}">
                  <a16:creationId xmlns:a16="http://schemas.microsoft.com/office/drawing/2014/main" id="{B9FC1440-933F-44FE-8D77-4827DD0F99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9">
              <a:extLst>
                <a:ext uri="{FF2B5EF4-FFF2-40B4-BE49-F238E27FC236}">
                  <a16:creationId xmlns:a16="http://schemas.microsoft.com/office/drawing/2014/main" id="{0F67F308-A67C-4D2E-B081-59BB31D8E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20">
              <a:extLst>
                <a:ext uri="{FF2B5EF4-FFF2-40B4-BE49-F238E27FC236}">
                  <a16:creationId xmlns:a16="http://schemas.microsoft.com/office/drawing/2014/main" id="{80112F01-90EB-4AEC-A39C-5C6875FF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49" name="Freeform 21">
              <a:extLst>
                <a:ext uri="{FF2B5EF4-FFF2-40B4-BE49-F238E27FC236}">
                  <a16:creationId xmlns:a16="http://schemas.microsoft.com/office/drawing/2014/main" id="{893F6B05-90EB-4C75-A0F0-C7247553BD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0" name="Freeform 22">
              <a:extLst>
                <a:ext uri="{FF2B5EF4-FFF2-40B4-BE49-F238E27FC236}">
                  <a16:creationId xmlns:a16="http://schemas.microsoft.com/office/drawing/2014/main" id="{227B563B-E0C0-4D81-966D-B5E2DBAAE8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23">
              <a:extLst>
                <a:ext uri="{FF2B5EF4-FFF2-40B4-BE49-F238E27FC236}">
                  <a16:creationId xmlns:a16="http://schemas.microsoft.com/office/drawing/2014/main" id="{130DF93D-D1FF-477A-BDCE-C8B01C3B47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24">
              <a:extLst>
                <a:ext uri="{FF2B5EF4-FFF2-40B4-BE49-F238E27FC236}">
                  <a16:creationId xmlns:a16="http://schemas.microsoft.com/office/drawing/2014/main" id="{44ED67A1-C6FE-4AC8-8473-11DAC03DCD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5">
              <a:extLst>
                <a:ext uri="{FF2B5EF4-FFF2-40B4-BE49-F238E27FC236}">
                  <a16:creationId xmlns:a16="http://schemas.microsoft.com/office/drawing/2014/main" id="{213A54F3-15FA-4C8F-8ABF-CE77E7219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5" name="Group 54">
            <a:extLst>
              <a:ext uri="{FF2B5EF4-FFF2-40B4-BE49-F238E27FC236}">
                <a16:creationId xmlns:a16="http://schemas.microsoft.com/office/drawing/2014/main" id="{5F8A7F7F-DD1A-4F41-98AC-B9CE2A620C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00144" y="1699589"/>
            <a:ext cx="3674476" cy="3470421"/>
            <a:chOff x="697883" y="1816768"/>
            <a:chExt cx="3674476" cy="3470421"/>
          </a:xfrm>
        </p:grpSpPr>
        <p:sp>
          <p:nvSpPr>
            <p:cNvPr id="56" name="Rectangle 55">
              <a:extLst>
                <a:ext uri="{FF2B5EF4-FFF2-40B4-BE49-F238E27FC236}">
                  <a16:creationId xmlns:a16="http://schemas.microsoft.com/office/drawing/2014/main" id="{CEF47228-EB7C-4EBA-BE01-DA6CB24102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 name="Isosceles Triangle 22">
              <a:extLst>
                <a:ext uri="{FF2B5EF4-FFF2-40B4-BE49-F238E27FC236}">
                  <a16:creationId xmlns:a16="http://schemas.microsoft.com/office/drawing/2014/main" id="{3D2FD25A-EFFD-4F5C-9258-981F5907DE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 name="Rectangle 57">
              <a:extLst>
                <a:ext uri="{FF2B5EF4-FFF2-40B4-BE49-F238E27FC236}">
                  <a16:creationId xmlns:a16="http://schemas.microsoft.com/office/drawing/2014/main" id="{DCF573BC-A06F-4036-A3A8-9D07DDE622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el 1">
            <a:extLst>
              <a:ext uri="{FF2B5EF4-FFF2-40B4-BE49-F238E27FC236}">
                <a16:creationId xmlns:a16="http://schemas.microsoft.com/office/drawing/2014/main" id="{0875FCFE-DDA3-E04F-9730-BE70C8DBB83B}"/>
              </a:ext>
            </a:extLst>
          </p:cNvPr>
          <p:cNvSpPr>
            <a:spLocks noGrp="1"/>
          </p:cNvSpPr>
          <p:nvPr>
            <p:ph type="title"/>
          </p:nvPr>
        </p:nvSpPr>
        <p:spPr>
          <a:xfrm>
            <a:off x="904877" y="2415322"/>
            <a:ext cx="3451730" cy="2399869"/>
          </a:xfrm>
        </p:spPr>
        <p:txBody>
          <a:bodyPr>
            <a:normAutofit/>
          </a:bodyPr>
          <a:lstStyle/>
          <a:p>
            <a:pPr algn="ctr"/>
            <a:r>
              <a:rPr lang="nl-NL" sz="4000" dirty="0">
                <a:solidFill>
                  <a:srgbClr val="FFFFFF"/>
                </a:solidFill>
              </a:rPr>
              <a:t>Vinger tussen de deur</a:t>
            </a:r>
          </a:p>
        </p:txBody>
      </p:sp>
      <p:sp>
        <p:nvSpPr>
          <p:cNvPr id="3" name="Tijdelijke aanduiding voor inhoud 2">
            <a:extLst>
              <a:ext uri="{FF2B5EF4-FFF2-40B4-BE49-F238E27FC236}">
                <a16:creationId xmlns:a16="http://schemas.microsoft.com/office/drawing/2014/main" id="{3C0B5AB7-356D-B24D-954D-7CA7BC3FA501}"/>
              </a:ext>
            </a:extLst>
          </p:cNvPr>
          <p:cNvSpPr>
            <a:spLocks noGrp="1"/>
          </p:cNvSpPr>
          <p:nvPr>
            <p:ph idx="1"/>
          </p:nvPr>
        </p:nvSpPr>
        <p:spPr>
          <a:xfrm>
            <a:off x="5120640" y="804672"/>
            <a:ext cx="6281928" cy="5248656"/>
          </a:xfrm>
        </p:spPr>
        <p:txBody>
          <a:bodyPr anchor="ctr">
            <a:normAutofit fontScale="92500" lnSpcReduction="20000"/>
          </a:bodyPr>
          <a:lstStyle/>
          <a:p>
            <a:pPr fontAlgn="base"/>
            <a:endParaRPr lang="nl-NL" sz="2000" dirty="0"/>
          </a:p>
          <a:p>
            <a:pPr fontAlgn="base"/>
            <a:r>
              <a:rPr lang="nl-NL" sz="2200" dirty="0"/>
              <a:t>Het kind kan de getroffen vinger(s) niet of moeilijk gebruiken.</a:t>
            </a:r>
          </a:p>
          <a:p>
            <a:pPr fontAlgn="base"/>
            <a:r>
              <a:rPr lang="nl-NL" sz="2200" dirty="0"/>
              <a:t>De vinger doet pijn en is dikwijls gezwollen of verkleurd.</a:t>
            </a:r>
          </a:p>
          <a:p>
            <a:pPr fontAlgn="base"/>
            <a:r>
              <a:rPr lang="nl-NL" sz="2200" dirty="0"/>
              <a:t>Soms constateer je een abnormale stand van de vinger(s) of verwonding aan de huid.</a:t>
            </a:r>
          </a:p>
          <a:p>
            <a:pPr marL="0" indent="0" fontAlgn="base">
              <a:buNone/>
            </a:pPr>
            <a:endParaRPr lang="nl-NL" sz="2200" dirty="0"/>
          </a:p>
          <a:p>
            <a:pPr fontAlgn="base"/>
            <a:r>
              <a:rPr lang="nl-NL" sz="2200" dirty="0"/>
              <a:t>Spoel de vinger(s) met lauw stromend water uit de kraan of ander drinkbaar water.</a:t>
            </a:r>
          </a:p>
          <a:p>
            <a:pPr fontAlgn="base"/>
            <a:r>
              <a:rPr lang="nl-NL" sz="2200" dirty="0"/>
              <a:t>Is er een wond: spoel deze voorzichtig schoon en dek steriel af.</a:t>
            </a:r>
          </a:p>
          <a:p>
            <a:pPr fontAlgn="base"/>
            <a:r>
              <a:rPr lang="nl-NL" sz="2200" dirty="0"/>
              <a:t>De vinger(s) kunnen gekoeld worden met ijs of een </a:t>
            </a:r>
            <a:r>
              <a:rPr lang="nl-NL" sz="2200" dirty="0" err="1"/>
              <a:t>coldpack</a:t>
            </a:r>
            <a:r>
              <a:rPr lang="nl-NL" sz="2200" dirty="0"/>
              <a:t> (10-20 minuten).</a:t>
            </a:r>
          </a:p>
          <a:p>
            <a:pPr fontAlgn="base"/>
            <a:r>
              <a:rPr lang="nl-NL" sz="2200" dirty="0"/>
              <a:t>Vermoeden van een botbreuk? Beweeg de hand of vinger(s) zo weinig mogelijk.</a:t>
            </a:r>
          </a:p>
          <a:p>
            <a:pPr fontAlgn="base"/>
            <a:r>
              <a:rPr lang="nl-NL" sz="2200" dirty="0"/>
              <a:t>Neem bij twijfel over de ernst contact op met de huisarts.</a:t>
            </a:r>
            <a:br>
              <a:rPr lang="nl-NL" sz="2000" dirty="0"/>
            </a:br>
            <a:endParaRPr lang="nl-NL" sz="2000" dirty="0"/>
          </a:p>
          <a:p>
            <a:endParaRPr lang="nl-NL" sz="1700" dirty="0"/>
          </a:p>
        </p:txBody>
      </p:sp>
      <p:pic>
        <p:nvPicPr>
          <p:cNvPr id="5" name="Afbeelding 4">
            <a:extLst>
              <a:ext uri="{FF2B5EF4-FFF2-40B4-BE49-F238E27FC236}">
                <a16:creationId xmlns:a16="http://schemas.microsoft.com/office/drawing/2014/main" id="{12EDA696-4EB6-994F-B340-56D030E99433}"/>
              </a:ext>
            </a:extLst>
          </p:cNvPr>
          <p:cNvPicPr>
            <a:picLocks noChangeAspect="1"/>
          </p:cNvPicPr>
          <p:nvPr/>
        </p:nvPicPr>
        <p:blipFill>
          <a:blip r:embed="rId2"/>
          <a:stretch>
            <a:fillRect/>
          </a:stretch>
        </p:blipFill>
        <p:spPr>
          <a:xfrm>
            <a:off x="1168454" y="4334140"/>
            <a:ext cx="2849510" cy="1882245"/>
          </a:xfrm>
          <a:prstGeom prst="rect">
            <a:avLst/>
          </a:prstGeom>
        </p:spPr>
      </p:pic>
    </p:spTree>
    <p:extLst>
      <p:ext uri="{BB962C8B-B14F-4D97-AF65-F5344CB8AC3E}">
        <p14:creationId xmlns:p14="http://schemas.microsoft.com/office/powerpoint/2010/main" val="380110636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979</Words>
  <Application>Microsoft Macintosh PowerPoint</Application>
  <PresentationFormat>Breedbeeld</PresentationFormat>
  <Paragraphs>105</Paragraphs>
  <Slides>13</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13</vt:i4>
      </vt:variant>
    </vt:vector>
  </HeadingPairs>
  <TitlesOfParts>
    <vt:vector size="17" baseType="lpstr">
      <vt:lpstr>Arial</vt:lpstr>
      <vt:lpstr>Calibri</vt:lpstr>
      <vt:lpstr>Calibri Light</vt:lpstr>
      <vt:lpstr>Kantoorthema</vt:lpstr>
      <vt:lpstr>Kinder-EHBO</vt:lpstr>
      <vt:lpstr>Vorige keer</vt:lpstr>
      <vt:lpstr>Blok 1 Vaardigheden</vt:lpstr>
      <vt:lpstr>Letsel aan oog, oor, neus</vt:lpstr>
      <vt:lpstr>Buisjes in oren</vt:lpstr>
      <vt:lpstr>Tand door de lip/tandletsel</vt:lpstr>
      <vt:lpstr>Tand door de lip</vt:lpstr>
      <vt:lpstr>Vinger tussen de deur</vt:lpstr>
      <vt:lpstr>Vinger tussen de deur</vt:lpstr>
      <vt:lpstr>Piemeltje tussen de rits (ritsongeluk)</vt:lpstr>
      <vt:lpstr>Piemeltje tussen de rits</vt:lpstr>
      <vt:lpstr>Een ongeluk zit soms in een klein hoekje</vt:lpstr>
      <vt:lpstr>Blok 2 Theorie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Kinder-EHBO</dc:title>
  <dc:creator>Geertje Klip vd Veen</dc:creator>
  <cp:lastModifiedBy>Geertje Klip vd Veen</cp:lastModifiedBy>
  <cp:revision>1</cp:revision>
  <dcterms:created xsi:type="dcterms:W3CDTF">2019-05-08T19:02:18Z</dcterms:created>
  <dcterms:modified xsi:type="dcterms:W3CDTF">2019-05-08T19:04:53Z</dcterms:modified>
</cp:coreProperties>
</file>